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5ECAEE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5ECAEE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5ECAEE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5ECAEE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0796" y="0"/>
            <a:ext cx="1219835" cy="6858000"/>
          </a:xfrm>
          <a:custGeom>
            <a:avLst/>
            <a:gdLst/>
            <a:ahLst/>
            <a:cxnLst/>
            <a:rect l="l" t="t" r="r" b="b"/>
            <a:pathLst>
              <a:path w="1219834" h="6858000">
                <a:moveTo>
                  <a:pt x="0" y="0"/>
                </a:moveTo>
                <a:lnTo>
                  <a:pt x="1219327" y="6858000"/>
                </a:lnTo>
              </a:path>
            </a:pathLst>
          </a:custGeom>
          <a:ln w="9359">
            <a:solidFill>
              <a:srgbClr val="5ECA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425004" y="3681361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638"/>
                </a:lnTo>
              </a:path>
            </a:pathLst>
          </a:custGeom>
          <a:ln w="9359">
            <a:solidFill>
              <a:srgbClr val="5ECAEE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42920" y="0"/>
            <a:ext cx="3049199" cy="685800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9181084" y="0"/>
            <a:ext cx="3007995" cy="6858000"/>
          </a:xfrm>
          <a:custGeom>
            <a:avLst/>
            <a:gdLst/>
            <a:ahLst/>
            <a:cxnLst/>
            <a:rect l="l" t="t" r="r" b="b"/>
            <a:pathLst>
              <a:path w="3007995" h="6858000">
                <a:moveTo>
                  <a:pt x="3007436" y="0"/>
                </a:moveTo>
                <a:lnTo>
                  <a:pt x="2042830" y="0"/>
                </a:lnTo>
                <a:lnTo>
                  <a:pt x="0" y="6857644"/>
                </a:lnTo>
                <a:lnTo>
                  <a:pt x="3007436" y="6857644"/>
                </a:lnTo>
                <a:lnTo>
                  <a:pt x="3007436" y="0"/>
                </a:lnTo>
                <a:close/>
              </a:path>
            </a:pathLst>
          </a:custGeom>
          <a:solidFill>
            <a:srgbClr val="5ECAEE">
              <a:alpha val="35998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564840" y="0"/>
            <a:ext cx="2627280" cy="6858000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9604589" y="0"/>
            <a:ext cx="2586990" cy="6858000"/>
          </a:xfrm>
          <a:custGeom>
            <a:avLst/>
            <a:gdLst/>
            <a:ahLst/>
            <a:cxnLst/>
            <a:rect l="l" t="t" r="r" b="b"/>
            <a:pathLst>
              <a:path w="2586990" h="6858000">
                <a:moveTo>
                  <a:pt x="2586814" y="0"/>
                </a:moveTo>
                <a:lnTo>
                  <a:pt x="0" y="0"/>
                </a:lnTo>
                <a:lnTo>
                  <a:pt x="1207644" y="6857644"/>
                </a:lnTo>
                <a:lnTo>
                  <a:pt x="2586814" y="6857644"/>
                </a:lnTo>
                <a:lnTo>
                  <a:pt x="2586814" y="0"/>
                </a:lnTo>
                <a:close/>
              </a:path>
            </a:pathLst>
          </a:custGeom>
          <a:solidFill>
            <a:srgbClr val="5ECAEE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894165" y="3035515"/>
            <a:ext cx="3297954" cy="3822484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8932316" y="3048114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797" y="0"/>
                </a:moveTo>
                <a:lnTo>
                  <a:pt x="0" y="3809885"/>
                </a:lnTo>
                <a:lnTo>
                  <a:pt x="3259797" y="3809885"/>
                </a:lnTo>
                <a:lnTo>
                  <a:pt x="3259797" y="0"/>
                </a:lnTo>
                <a:close/>
              </a:path>
            </a:pathLst>
          </a:custGeom>
          <a:solidFill>
            <a:srgbClr val="16AFE3">
              <a:alpha val="65998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296286" y="0"/>
            <a:ext cx="2895834" cy="6858000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9337676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99" y="0"/>
                </a:moveTo>
                <a:lnTo>
                  <a:pt x="0" y="0"/>
                </a:lnTo>
                <a:lnTo>
                  <a:pt x="2467443" y="6857644"/>
                </a:lnTo>
                <a:lnTo>
                  <a:pt x="2851199" y="6857644"/>
                </a:lnTo>
                <a:lnTo>
                  <a:pt x="2851199" y="0"/>
                </a:lnTo>
                <a:close/>
              </a:path>
            </a:pathLst>
          </a:custGeom>
          <a:solidFill>
            <a:srgbClr val="16AFE3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860125" y="0"/>
            <a:ext cx="1331994" cy="685800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898276" y="0"/>
            <a:ext cx="1293843" cy="6858000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10940053" y="0"/>
            <a:ext cx="1249045" cy="6858000"/>
          </a:xfrm>
          <a:custGeom>
            <a:avLst/>
            <a:gdLst/>
            <a:ahLst/>
            <a:cxnLst/>
            <a:rect l="l" t="t" r="r" b="b"/>
            <a:pathLst>
              <a:path w="1249045" h="6858000">
                <a:moveTo>
                  <a:pt x="1248466" y="0"/>
                </a:moveTo>
                <a:lnTo>
                  <a:pt x="0" y="0"/>
                </a:lnTo>
                <a:lnTo>
                  <a:pt x="1107712" y="6857644"/>
                </a:lnTo>
                <a:lnTo>
                  <a:pt x="1248466" y="6857644"/>
                </a:lnTo>
                <a:lnTo>
                  <a:pt x="1248466" y="0"/>
                </a:lnTo>
                <a:close/>
              </a:path>
            </a:pathLst>
          </a:custGeom>
          <a:solidFill>
            <a:srgbClr val="216191">
              <a:alpha val="79998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9" name="bg object 2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333075" y="3576942"/>
            <a:ext cx="1859044" cy="3281057"/>
          </a:xfrm>
          <a:prstGeom prst="rect">
            <a:avLst/>
          </a:prstGeom>
        </p:spPr>
      </p:pic>
      <p:sp>
        <p:nvSpPr>
          <p:cNvPr id="30" name="bg object 30"/>
          <p:cNvSpPr/>
          <p:nvPr/>
        </p:nvSpPr>
        <p:spPr>
          <a:xfrm>
            <a:off x="10371239" y="3589566"/>
            <a:ext cx="1817370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7281" y="0"/>
                </a:moveTo>
                <a:lnTo>
                  <a:pt x="0" y="3268078"/>
                </a:lnTo>
                <a:lnTo>
                  <a:pt x="1817281" y="3268078"/>
                </a:lnTo>
                <a:lnTo>
                  <a:pt x="1817281" y="0"/>
                </a:lnTo>
                <a:close/>
              </a:path>
            </a:pathLst>
          </a:custGeom>
          <a:solidFill>
            <a:srgbClr val="16AFE3">
              <a:alpha val="65998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4000309"/>
            <a:ext cx="486359" cy="2857690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-355" y="4012920"/>
            <a:ext cx="448945" cy="2844800"/>
          </a:xfrm>
          <a:custGeom>
            <a:avLst/>
            <a:gdLst/>
            <a:ahLst/>
            <a:cxnLst/>
            <a:rect l="l" t="t" r="r" b="b"/>
            <a:pathLst>
              <a:path w="448945" h="2844800">
                <a:moveTo>
                  <a:pt x="0" y="0"/>
                </a:moveTo>
                <a:lnTo>
                  <a:pt x="0" y="2844723"/>
                </a:lnTo>
                <a:lnTo>
                  <a:pt x="448551" y="2844723"/>
                </a:lnTo>
                <a:lnTo>
                  <a:pt x="0" y="0"/>
                </a:lnTo>
                <a:close/>
              </a:path>
            </a:pathLst>
          </a:custGeom>
          <a:solidFill>
            <a:srgbClr val="5ECAEE">
              <a:alpha val="6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904" y="14655"/>
            <a:ext cx="10104564" cy="934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5ECAEE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2945" y="1059738"/>
            <a:ext cx="10865840" cy="45203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41905" y="337946"/>
            <a:ext cx="6609080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762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imes New Roman"/>
                <a:cs typeface="Times New Roman"/>
              </a:rPr>
              <a:t>ҚР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БІЛІМ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ЖӘНЕ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ҒЫЛЫМ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МИНИСТІРЛІГ </a:t>
            </a:r>
            <a:r>
              <a:rPr dirty="0" sz="2400" b="1">
                <a:latin typeface="Times New Roman"/>
                <a:cs typeface="Times New Roman"/>
              </a:rPr>
              <a:t>ШЫМКЕНТ</a:t>
            </a:r>
            <a:r>
              <a:rPr dirty="0" sz="2400" spc="-65" b="1">
                <a:latin typeface="Times New Roman"/>
                <a:cs typeface="Times New Roman"/>
              </a:rPr>
              <a:t> </a:t>
            </a:r>
            <a:r>
              <a:rPr dirty="0" sz="2400" spc="-25" b="1">
                <a:latin typeface="Times New Roman"/>
                <a:cs typeface="Times New Roman"/>
              </a:rPr>
              <a:t>ҚАЛАСЫ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ШЫМКЕНТ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ҚАЛАСЫ</a:t>
            </a:r>
            <a:endParaRPr sz="2400">
              <a:latin typeface="Times New Roman"/>
              <a:cs typeface="Times New Roman"/>
            </a:endParaRPr>
          </a:p>
          <a:p>
            <a:pPr algn="ctr" marL="413384" marR="403225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«№136</a:t>
            </a:r>
            <a:r>
              <a:rPr dirty="0" sz="2400" spc="-7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Жалпы</a:t>
            </a:r>
            <a:r>
              <a:rPr dirty="0" sz="2400" spc="-7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орта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білім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беретін</a:t>
            </a:r>
            <a:r>
              <a:rPr dirty="0" sz="2400" spc="-75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мектеп» коммуналдық</a:t>
            </a:r>
            <a:r>
              <a:rPr dirty="0" sz="2400" spc="-11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мемлекеттік</a:t>
            </a:r>
            <a:r>
              <a:rPr dirty="0" sz="2400" spc="-11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мекемесінің </a:t>
            </a:r>
            <a:r>
              <a:rPr dirty="0" sz="2400" spc="-80" b="1">
                <a:latin typeface="Times New Roman"/>
                <a:cs typeface="Times New Roman"/>
              </a:rPr>
              <a:t>БАСТАУЫШ</a:t>
            </a:r>
            <a:r>
              <a:rPr dirty="0" sz="2400" spc="-10" b="1">
                <a:latin typeface="Times New Roman"/>
                <a:cs typeface="Times New Roman"/>
              </a:rPr>
              <a:t> БІРЛЕСТІГІ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5716" y="2357996"/>
            <a:ext cx="9061564" cy="416267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0374" y="178815"/>
            <a:ext cx="71329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1470" algn="l"/>
              </a:tabLst>
            </a:pPr>
            <a:r>
              <a:rPr dirty="0" sz="3600"/>
              <a:t>Амалбаева</a:t>
            </a:r>
            <a:r>
              <a:rPr dirty="0" sz="3600" spc="-200"/>
              <a:t> </a:t>
            </a:r>
            <a:r>
              <a:rPr dirty="0" sz="3600" spc="-10"/>
              <a:t>Гүлмира</a:t>
            </a:r>
            <a:r>
              <a:rPr dirty="0" sz="3600"/>
              <a:t>	</a:t>
            </a:r>
            <a:r>
              <a:rPr dirty="0" sz="3600" spc="-10"/>
              <a:t>Қалымбетқызы</a:t>
            </a:r>
            <a:endParaRPr sz="3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595" y="1026731"/>
            <a:ext cx="4749838" cy="520739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977344" y="2037854"/>
            <a:ext cx="252095" cy="3670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200" spc="-390">
                <a:solidFill>
                  <a:srgbClr val="5ECAEE"/>
                </a:solidFill>
                <a:latin typeface="Segoe UI Symbol"/>
                <a:cs typeface="Segoe UI Symbol"/>
              </a:rPr>
              <a:t>➢</a:t>
            </a:r>
            <a:endParaRPr sz="2200">
              <a:latin typeface="Segoe UI Symbol"/>
              <a:cs typeface="Segoe UI Symbo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77344" y="2591892"/>
            <a:ext cx="252095" cy="3670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200" spc="-390">
                <a:solidFill>
                  <a:srgbClr val="5ECAEE"/>
                </a:solidFill>
                <a:latin typeface="Segoe UI Symbol"/>
                <a:cs typeface="Segoe UI Symbol"/>
              </a:rPr>
              <a:t>➢</a:t>
            </a:r>
            <a:endParaRPr sz="220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77344" y="3572890"/>
            <a:ext cx="252095" cy="3670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200" spc="-390">
                <a:solidFill>
                  <a:srgbClr val="5ECAEE"/>
                </a:solidFill>
                <a:latin typeface="Segoe UI Symbol"/>
                <a:cs typeface="Segoe UI Symbol"/>
              </a:rPr>
              <a:t>➢</a:t>
            </a:r>
            <a:endParaRPr sz="220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77344" y="4553902"/>
            <a:ext cx="252095" cy="3670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200" spc="-390">
                <a:solidFill>
                  <a:srgbClr val="5ECAEE"/>
                </a:solidFill>
                <a:latin typeface="Segoe UI Symbol"/>
                <a:cs typeface="Segoe UI Symbol"/>
              </a:rPr>
              <a:t>➢</a:t>
            </a:r>
            <a:endParaRPr sz="22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77344" y="1059738"/>
            <a:ext cx="5048885" cy="4376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305435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SzPct val="78571"/>
              <a:buFont typeface="Segoe UI Symbol"/>
              <a:buChar char="➢"/>
              <a:tabLst>
                <a:tab pos="469900" algn="l"/>
              </a:tabLst>
            </a:pPr>
            <a:r>
              <a:rPr dirty="0" sz="2800" spc="-25">
                <a:solidFill>
                  <a:srgbClr val="3F3F3F"/>
                </a:solidFill>
                <a:latin typeface="Times New Roman"/>
                <a:cs typeface="Times New Roman"/>
              </a:rPr>
              <a:t>Лауазымы:Бастауыш</a:t>
            </a:r>
            <a:r>
              <a:rPr dirty="0" sz="2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сынып мұғалімі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1005"/>
              </a:spcBef>
            </a:pP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Білімі:</a:t>
            </a:r>
            <a:r>
              <a:rPr dirty="0" sz="2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Жоғары</a:t>
            </a:r>
            <a:endParaRPr sz="2800">
              <a:latin typeface="Times New Roman"/>
              <a:cs typeface="Times New Roman"/>
            </a:endParaRPr>
          </a:p>
          <a:p>
            <a:pPr marL="469900" marR="176530">
              <a:lnSpc>
                <a:spcPct val="100000"/>
              </a:lnSpc>
              <a:spcBef>
                <a:spcPts val="1000"/>
              </a:spcBef>
            </a:pP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Бітірген</a:t>
            </a:r>
            <a:r>
              <a:rPr dirty="0" sz="2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оқу</a:t>
            </a:r>
            <a:r>
              <a:rPr dirty="0" sz="2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орны:</a:t>
            </a:r>
            <a:r>
              <a:rPr dirty="0" sz="2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Көкшетау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университеті</a:t>
            </a:r>
            <a:r>
              <a:rPr dirty="0" sz="2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2003-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2007</a:t>
            </a:r>
            <a:r>
              <a:rPr dirty="0" sz="2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25">
                <a:solidFill>
                  <a:srgbClr val="3F3F3F"/>
                </a:solidFill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  <a:p>
            <a:pPr marL="469900" marR="43815">
              <a:lnSpc>
                <a:spcPct val="100000"/>
              </a:lnSpc>
              <a:spcBef>
                <a:spcPts val="1005"/>
              </a:spcBef>
            </a:pP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Сабақ</a:t>
            </a:r>
            <a:r>
              <a:rPr dirty="0" sz="2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беретін</a:t>
            </a:r>
            <a:r>
              <a:rPr dirty="0" sz="2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пәні:</a:t>
            </a:r>
            <a:r>
              <a:rPr dirty="0" sz="2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Бастауыш сынып</a:t>
            </a:r>
            <a:endParaRPr sz="2800">
              <a:latin typeface="Times New Roman"/>
              <a:cs typeface="Times New Roman"/>
            </a:endParaRPr>
          </a:p>
          <a:p>
            <a:pPr marL="469900" marR="5080">
              <a:lnSpc>
                <a:spcPct val="100000"/>
              </a:lnSpc>
              <a:spcBef>
                <a:spcPts val="1005"/>
              </a:spcBef>
            </a:pP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Санаты:</a:t>
            </a:r>
            <a:r>
              <a:rPr dirty="0" sz="2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30">
                <a:solidFill>
                  <a:srgbClr val="3F3F3F"/>
                </a:solidFill>
                <a:latin typeface="Times New Roman"/>
                <a:cs typeface="Times New Roman"/>
              </a:rPr>
              <a:t>Педагог-</a:t>
            </a:r>
            <a:r>
              <a:rPr dirty="0" sz="2800" spc="-10">
                <a:solidFill>
                  <a:srgbClr val="3F3F3F"/>
                </a:solidFill>
                <a:latin typeface="Times New Roman"/>
                <a:cs typeface="Times New Roman"/>
              </a:rPr>
              <a:t>Зерттеуші Педагогикалық</a:t>
            </a:r>
            <a:r>
              <a:rPr dirty="0" sz="2800" spc="-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3F3F3F"/>
                </a:solidFill>
                <a:latin typeface="Times New Roman"/>
                <a:cs typeface="Times New Roman"/>
              </a:rPr>
              <a:t>стажы:29</a:t>
            </a:r>
            <a:r>
              <a:rPr dirty="0" sz="2800" spc="-1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800" spc="-25">
                <a:solidFill>
                  <a:srgbClr val="3F3F3F"/>
                </a:solidFill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30454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5599" y="1038504"/>
            <a:ext cx="11419205" cy="524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50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орталық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№4645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39"/>
              </a:spcBef>
              <a:tabLst>
                <a:tab pos="6543040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6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2400" spc="-1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400" spc="-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10.02.2023</a:t>
            </a:r>
            <a:r>
              <a:rPr dirty="0" sz="24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№40f14ff92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45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9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Үздік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ұстаз-«Ғылым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академиясы»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2022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2400">
              <a:latin typeface="Times New Roman"/>
              <a:cs typeface="Times New Roman"/>
            </a:endParaRPr>
          </a:p>
          <a:p>
            <a:pPr marL="368300" marR="220345" indent="-343535">
              <a:lnSpc>
                <a:spcPct val="104900"/>
              </a:lnSpc>
              <a:spcBef>
                <a:spcPts val="1000"/>
              </a:spcBef>
              <a:tabLst>
                <a:tab pos="1967864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42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4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 10.02.2023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140"/>
              </a:spcBef>
              <a:tabLst>
                <a:tab pos="9159240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90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Журнал-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академиясы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дарындар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ордасы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10.02.2022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45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05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10.02.2023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№40f14ff92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39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2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Нұр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Сұлтан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қаласы,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10.03.2023</a:t>
            </a:r>
            <a:endParaRPr sz="2400">
              <a:latin typeface="Times New Roman"/>
              <a:cs typeface="Times New Roman"/>
            </a:endParaRPr>
          </a:p>
          <a:p>
            <a:pPr marL="368300">
              <a:lnSpc>
                <a:spcPct val="100000"/>
              </a:lnSpc>
              <a:spcBef>
                <a:spcPts val="140"/>
              </a:spcBef>
            </a:pP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№030569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45"/>
              </a:spcBef>
              <a:tabLst>
                <a:tab pos="4752340" algn="l"/>
                <a:tab pos="8200390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05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орталық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Нұр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Сұлтан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қаласы,</a:t>
            </a:r>
            <a:r>
              <a:rPr dirty="0" sz="24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№4645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0659" rIns="0" bIns="0" rtlCol="0" vert="horz">
            <a:spAutoFit/>
          </a:bodyPr>
          <a:lstStyle/>
          <a:p>
            <a:pPr marL="478028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Битаева</a:t>
            </a:r>
            <a:r>
              <a:rPr dirty="0" sz="3600" spc="-95"/>
              <a:t> </a:t>
            </a:r>
            <a:r>
              <a:rPr dirty="0" sz="3600" spc="-10"/>
              <a:t>Нұржамал</a:t>
            </a:r>
            <a:endParaRPr sz="3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472" y="957973"/>
            <a:ext cx="4695837" cy="5546153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7424" rIns="0" bIns="0" rtlCol="0" vert="horz">
            <a:spAutoFit/>
          </a:bodyPr>
          <a:lstStyle/>
          <a:p>
            <a:pPr marL="5671185" marR="920750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Font typeface="Segoe UI Symbol"/>
              <a:buChar char="➢"/>
              <a:tabLst>
                <a:tab pos="5671820" algn="l"/>
              </a:tabLst>
            </a:pPr>
            <a:r>
              <a:rPr dirty="0" sz="2800" spc="-25"/>
              <a:t>Лауазымы:Бастауыш</a:t>
            </a:r>
            <a:r>
              <a:rPr dirty="0" sz="2800" spc="-40"/>
              <a:t> </a:t>
            </a:r>
            <a:r>
              <a:rPr dirty="0" sz="2800" spc="-10"/>
              <a:t>сынып мұғалімі.</a:t>
            </a:r>
            <a:endParaRPr sz="2800"/>
          </a:p>
          <a:p>
            <a:pPr marL="5670550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5671185" algn="l"/>
              </a:tabLst>
            </a:pPr>
            <a:r>
              <a:rPr dirty="0" sz="2800" spc="-10"/>
              <a:t>Білімі:Жоғары</a:t>
            </a:r>
            <a:endParaRPr sz="2800"/>
          </a:p>
          <a:p>
            <a:pPr marL="5671185" marR="286385" indent="-457200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5671820" algn="l"/>
              </a:tabLst>
            </a:pPr>
            <a:r>
              <a:rPr dirty="0" sz="2800"/>
              <a:t>Бітірген</a:t>
            </a:r>
            <a:r>
              <a:rPr dirty="0" sz="2800" spc="-70"/>
              <a:t> </a:t>
            </a:r>
            <a:r>
              <a:rPr dirty="0" sz="2800"/>
              <a:t>оқу</a:t>
            </a:r>
            <a:r>
              <a:rPr dirty="0" sz="2800" spc="-65"/>
              <a:t> </a:t>
            </a:r>
            <a:r>
              <a:rPr dirty="0" sz="2800" spc="-10"/>
              <a:t>орны:Халықаралық </a:t>
            </a:r>
            <a:r>
              <a:rPr dirty="0" sz="2800" spc="-20"/>
              <a:t>Қазақ-</a:t>
            </a:r>
            <a:r>
              <a:rPr dirty="0" sz="2800"/>
              <a:t>Араб</a:t>
            </a:r>
            <a:r>
              <a:rPr dirty="0" sz="2800" spc="-40"/>
              <a:t> </a:t>
            </a:r>
            <a:r>
              <a:rPr dirty="0" sz="2800" spc="-25"/>
              <a:t>Университеті</a:t>
            </a:r>
            <a:r>
              <a:rPr dirty="0" sz="2800" spc="-35"/>
              <a:t> </a:t>
            </a:r>
            <a:r>
              <a:rPr dirty="0" sz="2800" spc="-10"/>
              <a:t>2000- 2006жыл</a:t>
            </a:r>
            <a:endParaRPr sz="2800"/>
          </a:p>
          <a:p>
            <a:pPr marL="5671185" marR="746125" indent="-457200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5671820" algn="l"/>
              </a:tabLst>
            </a:pPr>
            <a:r>
              <a:rPr dirty="0" sz="2800"/>
              <a:t>Сабақ</a:t>
            </a:r>
            <a:r>
              <a:rPr dirty="0" sz="2800" spc="-60"/>
              <a:t> </a:t>
            </a:r>
            <a:r>
              <a:rPr dirty="0" sz="2800"/>
              <a:t>беретін</a:t>
            </a:r>
            <a:r>
              <a:rPr dirty="0" sz="2800" spc="-60"/>
              <a:t> </a:t>
            </a:r>
            <a:r>
              <a:rPr dirty="0" sz="2800" spc="-10"/>
              <a:t>пәні:Бастауыш </a:t>
            </a:r>
            <a:r>
              <a:rPr dirty="0" sz="2800"/>
              <a:t>сынып</a:t>
            </a:r>
            <a:r>
              <a:rPr dirty="0" sz="2800" spc="-110"/>
              <a:t> </a:t>
            </a:r>
            <a:r>
              <a:rPr dirty="0" sz="2800" spc="-10"/>
              <a:t>пәндері</a:t>
            </a:r>
            <a:endParaRPr sz="2800"/>
          </a:p>
          <a:p>
            <a:pPr marL="5670550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5671185" algn="l"/>
              </a:tabLst>
            </a:pPr>
            <a:r>
              <a:rPr dirty="0" sz="2800" spc="-30"/>
              <a:t>Санаты:Педагог-</a:t>
            </a:r>
            <a:r>
              <a:rPr dirty="0" sz="2800" spc="-10"/>
              <a:t>Зерттеуші</a:t>
            </a:r>
            <a:endParaRPr sz="2800"/>
          </a:p>
          <a:p>
            <a:pPr marL="5670550" indent="-456565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5671185" algn="l"/>
              </a:tabLst>
            </a:pPr>
            <a:r>
              <a:rPr dirty="0" sz="2800" spc="-10"/>
              <a:t>Педагогикалық</a:t>
            </a:r>
            <a:r>
              <a:rPr dirty="0" sz="2800" spc="-114"/>
              <a:t> </a:t>
            </a:r>
            <a:r>
              <a:rPr dirty="0" sz="2800"/>
              <a:t>еңбек</a:t>
            </a:r>
            <a:r>
              <a:rPr dirty="0" sz="2800" spc="-114"/>
              <a:t> </a:t>
            </a:r>
            <a:r>
              <a:rPr dirty="0" sz="2800" spc="-10"/>
              <a:t>өтілі:15жыл</a:t>
            </a:r>
            <a:endParaRPr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7744" y="14655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8299" y="592823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61377" y="595338"/>
            <a:ext cx="82918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орталық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№4645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8299" y="1109421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61377" y="1111935"/>
            <a:ext cx="787780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1800" spc="3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10.02.2023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№40f14ff92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8299" y="162601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8299" y="2041106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228135" y="2043620"/>
            <a:ext cx="5867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1377" y="1487766"/>
            <a:ext cx="9231630" cy="1271270"/>
          </a:xfrm>
          <a:prstGeom prst="rect">
            <a:avLst/>
          </a:prstGeom>
        </p:spPr>
        <p:txBody>
          <a:bodyPr wrap="square" lIns="0" tIns="1530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Үздік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ұстаз-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«Ғылым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академиясы»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2022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51300"/>
              </a:lnSpc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 10.02.2023 Журнал-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академиясы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дарындар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ордасы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10.02.2022</a:t>
            </a:r>
            <a:r>
              <a:rPr dirty="0" sz="1800" spc="3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№239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8299" y="245617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8299" y="297277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61377" y="2975305"/>
            <a:ext cx="78225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10.02.2023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№40f14ff92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8299" y="348937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61377" y="3491903"/>
            <a:ext cx="8597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Назарбаев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мектептері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Нұр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Сұлтан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қаласы,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10.03.2023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№030569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8299" y="4005973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61377" y="4008501"/>
            <a:ext cx="65703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орталық</a:t>
            </a:r>
            <a:r>
              <a:rPr dirty="0" sz="180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Нұр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Сұлтан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қаласы,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№4645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18299" y="4522584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61377" y="4525098"/>
            <a:ext cx="11047095" cy="21380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Daryn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Online</a:t>
            </a:r>
            <a:r>
              <a:rPr dirty="0" sz="1800" spc="3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«Білім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беру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ұйымдарын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инклюзивті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оқыту”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әдісін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қолданып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зерттеу.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29.02.2023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№22-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36367</a:t>
            </a:r>
            <a:endParaRPr sz="1800">
              <a:latin typeface="Times New Roman"/>
              <a:cs typeface="Times New Roman"/>
            </a:endParaRPr>
          </a:p>
          <a:p>
            <a:pPr marL="12700" marR="2883535">
              <a:lnSpc>
                <a:spcPts val="4070"/>
              </a:lnSpc>
              <a:spcBef>
                <a:spcPts val="355"/>
              </a:spcBef>
              <a:tabLst>
                <a:tab pos="2369820" algn="l"/>
                <a:tab pos="5344795" algn="l"/>
              </a:tabLst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«Самұрық»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олимпиадасының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жеңімпаздары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үшін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№22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Мектепішілік</a:t>
            </a:r>
            <a:r>
              <a:rPr dirty="0" sz="1800" spc="3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Л.Н.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Мырзакасымова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	№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Турнирі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22ъ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  <a:tabLst>
                <a:tab pos="3005455" algn="l"/>
                <a:tab pos="9482455" algn="l"/>
              </a:tabLst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18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	Дарын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Бастау»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математикалық.2023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№222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18299" y="5327180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8299" y="5843778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8299" y="636037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635" y="1204925"/>
            <a:ext cx="4529874" cy="492263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1183" rIns="0" bIns="0" rtlCol="0" vert="horz">
            <a:spAutoFit/>
          </a:bodyPr>
          <a:lstStyle/>
          <a:p>
            <a:pPr marL="1632585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Сатыбалдиева</a:t>
            </a:r>
            <a:r>
              <a:rPr dirty="0" sz="3600" spc="-150"/>
              <a:t> </a:t>
            </a:r>
            <a:r>
              <a:rPr dirty="0" sz="3600"/>
              <a:t>Құндыз</a:t>
            </a:r>
            <a:r>
              <a:rPr dirty="0" sz="3600" spc="-145"/>
              <a:t> </a:t>
            </a:r>
            <a:r>
              <a:rPr dirty="0" sz="3600" spc="-10"/>
              <a:t>Хамитовна</a:t>
            </a:r>
            <a:endParaRPr sz="3600"/>
          </a:p>
        </p:txBody>
      </p:sp>
      <p:sp>
        <p:nvSpPr>
          <p:cNvPr id="4" name="object 4" descr=""/>
          <p:cNvSpPr txBox="1"/>
          <p:nvPr/>
        </p:nvSpPr>
        <p:spPr>
          <a:xfrm>
            <a:off x="5191264" y="1545386"/>
            <a:ext cx="5878830" cy="30143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5300" marR="1109980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Font typeface="Segoe UI Symbol"/>
              <a:buChar char="➢"/>
              <a:tabLst>
                <a:tab pos="495300" algn="l"/>
              </a:tabLst>
            </a:pPr>
            <a:r>
              <a:rPr dirty="0" sz="2800" spc="-25">
                <a:latin typeface="Times New Roman"/>
                <a:cs typeface="Times New Roman"/>
              </a:rPr>
              <a:t>Лауазымы:Бастауыш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сынып мұғалімі.</a:t>
            </a:r>
            <a:endParaRPr sz="2800">
              <a:latin typeface="Times New Roman"/>
              <a:cs typeface="Times New Roman"/>
            </a:endParaRPr>
          </a:p>
          <a:p>
            <a:pPr marL="4946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946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Білімі:Жоғары</a:t>
            </a:r>
            <a:endParaRPr sz="2800">
              <a:latin typeface="Times New Roman"/>
              <a:cs typeface="Times New Roman"/>
            </a:endParaRPr>
          </a:p>
          <a:p>
            <a:pPr marL="495300" marR="782955" indent="-457200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95300" algn="l"/>
              </a:tabLst>
            </a:pPr>
            <a:r>
              <a:rPr dirty="0" sz="2800">
                <a:latin typeface="Times New Roman"/>
                <a:cs typeface="Times New Roman"/>
              </a:rPr>
              <a:t>Бітірген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оқу</a:t>
            </a:r>
            <a:r>
              <a:rPr dirty="0" sz="2800" spc="-25">
                <a:latin typeface="Times New Roman"/>
                <a:cs typeface="Times New Roman"/>
              </a:rPr>
              <a:t> орны:Әлеуие-Ата </a:t>
            </a:r>
            <a:r>
              <a:rPr dirty="0" sz="2800">
                <a:latin typeface="Times New Roman"/>
                <a:cs typeface="Times New Roman"/>
              </a:rPr>
              <a:t>университеті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2008-</a:t>
            </a:r>
            <a:r>
              <a:rPr dirty="0" sz="2800">
                <a:latin typeface="Times New Roman"/>
                <a:cs typeface="Times New Roman"/>
              </a:rPr>
              <a:t>2012</a:t>
            </a:r>
            <a:r>
              <a:rPr dirty="0" sz="2800" spc="-6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  <a:p>
            <a:pPr marL="4946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94665" algn="l"/>
              </a:tabLst>
            </a:pPr>
            <a:r>
              <a:rPr dirty="0" sz="2800">
                <a:latin typeface="Times New Roman"/>
                <a:cs typeface="Times New Roman"/>
              </a:rPr>
              <a:t>Санаты: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Педагог-</a:t>
            </a:r>
            <a:r>
              <a:rPr dirty="0" sz="2800" spc="-10">
                <a:latin typeface="Times New Roman"/>
                <a:cs typeface="Times New Roman"/>
              </a:rPr>
              <a:t>Модератор</a:t>
            </a:r>
            <a:endParaRPr sz="2800">
              <a:latin typeface="Times New Roman"/>
              <a:cs typeface="Times New Roman"/>
            </a:endParaRPr>
          </a:p>
          <a:p>
            <a:pPr marL="494665" indent="-456565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946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Педагогикалық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еңбек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өтілі: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13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7744" y="14655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6663" y="738974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79741" y="741502"/>
            <a:ext cx="10822940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«Самұрық»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олимпиада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«Жас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ғалым-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Жастар»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КҚ-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нің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төрағасы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«Алтын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ұя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ғылым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мен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білімді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қолдау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орталығының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директоры</a:t>
            </a:r>
            <a:r>
              <a:rPr dirty="0" sz="1800" spc="3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Ж.Төлтебай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№4645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6663" y="1543583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79741" y="1546097"/>
            <a:ext cx="10881995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министірлігі«Өрлеу»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№3427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6663" y="234817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79741" y="2350693"/>
            <a:ext cx="45726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Daryn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Online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02.11.2023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№22-36521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6663" y="286477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79741" y="2867304"/>
            <a:ext cx="67100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№136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Жаопы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беретін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мектеп</a:t>
            </a:r>
            <a:r>
              <a:rPr dirty="0" sz="180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02.11.2023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№400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6663" y="338137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79741" y="3383902"/>
            <a:ext cx="5871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«Каникулда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кітап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оқимыз»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18.04.2024</a:t>
            </a:r>
            <a:r>
              <a:rPr dirty="0" sz="1800" spc="4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219447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36663" y="389798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79741" y="3900500"/>
            <a:ext cx="10888345" cy="5880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оқу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«Алтын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кілті»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зерттеу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1800" spc="4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18.03.2024</a:t>
            </a:r>
            <a:r>
              <a:rPr dirty="0" sz="1800" spc="4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016434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36663" y="4702581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79741" y="4705095"/>
            <a:ext cx="58496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«Алтын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кілті»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4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</a:t>
            </a:r>
            <a:r>
              <a:rPr dirty="0" sz="18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0032311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36663" y="521917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79741" y="5221693"/>
            <a:ext cx="59283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«Каникулда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кітап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оқимыз»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18.04.2024</a:t>
            </a:r>
            <a:r>
              <a:rPr dirty="0" sz="1800" spc="3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219447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36663" y="573577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79741" y="5738304"/>
            <a:ext cx="10942955" cy="5880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3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«Өрлеу»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№3427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362" y="1014488"/>
            <a:ext cx="4253382" cy="515735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6136" rIns="0" bIns="0" rtlCol="0" vert="horz">
            <a:spAutoFit/>
          </a:bodyPr>
          <a:lstStyle/>
          <a:p>
            <a:pPr marL="2377440">
              <a:lnSpc>
                <a:spcPct val="100000"/>
              </a:lnSpc>
              <a:spcBef>
                <a:spcPts val="100"/>
              </a:spcBef>
            </a:pPr>
            <a:r>
              <a:rPr dirty="0"/>
              <a:t>Исламова</a:t>
            </a:r>
            <a:r>
              <a:rPr dirty="0" spc="-160"/>
              <a:t> </a:t>
            </a:r>
            <a:r>
              <a:rPr dirty="0"/>
              <a:t>Дилбар</a:t>
            </a:r>
            <a:r>
              <a:rPr dirty="0" spc="-150"/>
              <a:t> </a:t>
            </a:r>
            <a:r>
              <a:rPr dirty="0" spc="-25"/>
              <a:t>Умаровна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995164" y="1224623"/>
            <a:ext cx="5676265" cy="3441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0" marR="920115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 spc="-25">
                <a:latin typeface="Times New Roman"/>
                <a:cs typeface="Times New Roman"/>
              </a:rPr>
              <a:t>Лауазымы:Бастауыш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сынып мұғалімі.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Білімі:Жоғары</a:t>
            </a:r>
            <a:endParaRPr sz="2800">
              <a:latin typeface="Times New Roman"/>
              <a:cs typeface="Times New Roman"/>
            </a:endParaRPr>
          </a:p>
          <a:p>
            <a:pPr marL="482600" marR="808355" indent="-457200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>
                <a:latin typeface="Times New Roman"/>
                <a:cs typeface="Times New Roman"/>
              </a:rPr>
              <a:t>Бітірген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оқу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орны:Аймақтық Әлеуметтік</a:t>
            </a:r>
            <a:r>
              <a:rPr dirty="0" sz="2800" spc="-8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Инновациялық </a:t>
            </a:r>
            <a:r>
              <a:rPr dirty="0" sz="2800">
                <a:latin typeface="Times New Roman"/>
                <a:cs typeface="Times New Roman"/>
              </a:rPr>
              <a:t>университеті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2010-</a:t>
            </a:r>
            <a:r>
              <a:rPr dirty="0" sz="2800">
                <a:latin typeface="Times New Roman"/>
                <a:cs typeface="Times New Roman"/>
              </a:rPr>
              <a:t>2014</a:t>
            </a:r>
            <a:r>
              <a:rPr dirty="0" sz="2800" spc="-6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>
                <a:latin typeface="Times New Roman"/>
                <a:cs typeface="Times New Roman"/>
              </a:rPr>
              <a:t>Санаты: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Педагог-</a:t>
            </a:r>
            <a:r>
              <a:rPr dirty="0" sz="2800" spc="-10">
                <a:latin typeface="Times New Roman"/>
                <a:cs typeface="Times New Roman"/>
              </a:rPr>
              <a:t>Модератор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Педагогикалық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еңбек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өтілі: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6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4178" y="33020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9854" y="740067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52945" y="742937"/>
            <a:ext cx="1059307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«Ерекше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беру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қажеттілігі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бар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балаларды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қолау</a:t>
            </a:r>
            <a:r>
              <a:rPr dirty="0" sz="20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орталығы»2023№270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9854" y="1608747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2945" y="1611617"/>
            <a:ext cx="502412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Daryn Online</a:t>
            </a:r>
            <a:r>
              <a:rPr dirty="0" sz="200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02.11.2023№22-36521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9854" y="2157386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2945" y="2160257"/>
            <a:ext cx="10372090" cy="27438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5"/>
              </a:spcBef>
            </a:pP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министірлігі«Өрлеу»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біліктілікті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арттыру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ұлттық</a:t>
            </a:r>
            <a:r>
              <a:rPr dirty="0" sz="20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21.06.2024-№0844361</a:t>
            </a:r>
            <a:endParaRPr sz="2000">
              <a:latin typeface="Times New Roman"/>
              <a:cs typeface="Times New Roman"/>
            </a:endParaRPr>
          </a:p>
          <a:p>
            <a:pPr marL="12700" marR="2788920">
              <a:lnSpc>
                <a:spcPct val="146700"/>
              </a:lnSpc>
              <a:spcBef>
                <a:spcPts val="695"/>
              </a:spcBef>
              <a:tabLst>
                <a:tab pos="4971415" algn="l"/>
                <a:tab pos="555117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«Абай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2024№АО000253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Мадақтама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-«Мақатаев</a:t>
            </a:r>
            <a:r>
              <a:rPr dirty="0" sz="20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19.02.2024№01439</a:t>
            </a:r>
            <a:endParaRPr sz="2000">
              <a:latin typeface="Times New Roman"/>
              <a:cs typeface="Times New Roman"/>
            </a:endParaRPr>
          </a:p>
          <a:p>
            <a:pPr marL="12700" marR="1468755">
              <a:lnSpc>
                <a:spcPct val="180000"/>
              </a:lnSpc>
              <a:tabLst>
                <a:tab pos="587756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Құрмет</a:t>
            </a:r>
            <a:r>
              <a:rPr dirty="0" sz="20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грамотасы</a:t>
            </a:r>
            <a:r>
              <a:rPr dirty="0" sz="20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-«Абай</a:t>
            </a:r>
            <a:r>
              <a:rPr dirty="0" sz="20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2024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 №АО000131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«Педагогикалық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жаңалықтар»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№5065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9854" y="3026067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9854" y="347318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9854" y="402182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9854" y="457046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9854" y="511910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2945" y="5121973"/>
            <a:ext cx="11037570" cy="15195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792480">
              <a:lnSpc>
                <a:spcPts val="2520"/>
              </a:lnSpc>
              <a:spcBef>
                <a:spcPts val="85"/>
              </a:spcBef>
              <a:tabLst>
                <a:tab pos="96393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Мадақтама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-Республикалық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журналы«Педагогика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шеберлік»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 қаласы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2023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№206(12)</a:t>
            </a:r>
            <a:endParaRPr sz="2000">
              <a:latin typeface="Times New Roman"/>
              <a:cs typeface="Times New Roman"/>
            </a:endParaRPr>
          </a:p>
          <a:p>
            <a:pPr marL="139065" marR="5080" indent="-127000">
              <a:lnSpc>
                <a:spcPct val="105000"/>
              </a:lnSpc>
              <a:spcBef>
                <a:spcPts val="1695"/>
              </a:spcBef>
              <a:tabLst>
                <a:tab pos="775335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-Республикалық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«Педагогика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шеберлік»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қаласы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№А2887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9854" y="598778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563" y="1171092"/>
            <a:ext cx="4632096" cy="550223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7467" rIns="0" bIns="0" rtlCol="0" vert="horz">
            <a:spAutoFit/>
          </a:bodyPr>
          <a:lstStyle/>
          <a:p>
            <a:pPr marL="1777364">
              <a:lnSpc>
                <a:spcPct val="100000"/>
              </a:lnSpc>
              <a:spcBef>
                <a:spcPts val="100"/>
              </a:spcBef>
            </a:pPr>
            <a:r>
              <a:rPr dirty="0"/>
              <a:t>Рабаева</a:t>
            </a:r>
            <a:r>
              <a:rPr dirty="0" spc="-210"/>
              <a:t> </a:t>
            </a:r>
            <a:r>
              <a:rPr dirty="0" spc="-25"/>
              <a:t>Гулзина</a:t>
            </a:r>
            <a:r>
              <a:rPr dirty="0" spc="-204"/>
              <a:t> </a:t>
            </a:r>
            <a:r>
              <a:rPr dirty="0" spc="-10"/>
              <a:t>Тұрғанқызы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316283" y="1203020"/>
            <a:ext cx="5676265" cy="3441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0" marR="920115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 spc="-25">
                <a:latin typeface="Times New Roman"/>
                <a:cs typeface="Times New Roman"/>
              </a:rPr>
              <a:t>Лауазымы:Бастауыш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сынып мұғалімі.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Білімі:Жоғары</a:t>
            </a:r>
            <a:endParaRPr sz="2800">
              <a:latin typeface="Times New Roman"/>
              <a:cs typeface="Times New Roman"/>
            </a:endParaRPr>
          </a:p>
          <a:p>
            <a:pPr marL="482600" marR="33020" indent="-457200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>
                <a:latin typeface="Times New Roman"/>
                <a:cs typeface="Times New Roman"/>
              </a:rPr>
              <a:t>Бітірген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оқу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орны:Академия </a:t>
            </a:r>
            <a:r>
              <a:rPr dirty="0" sz="2800" spc="-30">
                <a:latin typeface="Times New Roman"/>
                <a:cs typeface="Times New Roman"/>
              </a:rPr>
              <a:t>Қуатбеков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атындағы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университеті 2019-</a:t>
            </a:r>
            <a:r>
              <a:rPr dirty="0" sz="2800">
                <a:latin typeface="Times New Roman"/>
                <a:cs typeface="Times New Roman"/>
              </a:rPr>
              <a:t>2021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>
                <a:latin typeface="Times New Roman"/>
                <a:cs typeface="Times New Roman"/>
              </a:rPr>
              <a:t>Санаты:</a:t>
            </a:r>
            <a:r>
              <a:rPr dirty="0" sz="2800" spc="-15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Педагог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Педагогикалық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еңбек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өтілі: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2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7744" y="14655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70065" y="738974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13142" y="741502"/>
            <a:ext cx="10850245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Диплом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дәрежелі-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қаласының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басқармасы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қосымша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беру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салалық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ІІ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дәрежелі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Г.Ахметбекова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№830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0065" y="1543583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13142" y="1546097"/>
            <a:ext cx="9773285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«Абай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атты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конкурсына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шәкірт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қатыстырғаныңыз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үшін</a:t>
            </a:r>
            <a:r>
              <a:rPr dirty="0" sz="18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шексіз алғысымызды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білдіреміз.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20.03.2025</a:t>
            </a:r>
            <a:r>
              <a:rPr dirty="0" sz="1800" spc="3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№AO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000010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0065" y="234817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3142" y="2350693"/>
            <a:ext cx="80022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«Педагогикалық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жаңалықтар»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журнал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№5065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0065" y="286477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13142" y="2867304"/>
            <a:ext cx="100444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қаласының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Басшы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: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Н.Шамшиева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3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2024№131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0065" y="338137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13142" y="3383902"/>
            <a:ext cx="9857105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Министлігі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«М.Өтебаев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атындағы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жоғары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Жаңа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техногиялар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колледжі»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МКҚК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Утегенов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М.Қ</a:t>
            </a:r>
            <a:r>
              <a:rPr dirty="0" sz="1800" spc="4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0065" y="4185983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13142" y="4188497"/>
            <a:ext cx="10880090" cy="5880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«Өрлеу»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№4535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0065" y="499057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13142" y="4993093"/>
            <a:ext cx="10555605" cy="5880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«Педагогика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жаңалықтары»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«Сын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тұрғысынан ойлау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технологиясының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мәні»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3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№3642(10)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0065" y="5795174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3142" y="5797702"/>
            <a:ext cx="11016615" cy="8763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министірлігі«Өрлеу»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1800" spc="3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Л.Т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ИскаковаШымкент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24.10.2024</a:t>
            </a:r>
            <a:endParaRPr sz="1800">
              <a:latin typeface="Times New Roman"/>
              <a:cs typeface="Times New Roman"/>
            </a:endParaRPr>
          </a:p>
          <a:p>
            <a:pPr marL="64135">
              <a:lnSpc>
                <a:spcPct val="100000"/>
              </a:lnSpc>
              <a:spcBef>
                <a:spcPts val="1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№0853961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3098" rIns="0" bIns="0" rtlCol="0" vert="horz">
            <a:spAutoFit/>
          </a:bodyPr>
          <a:lstStyle/>
          <a:p>
            <a:pPr marL="954405">
              <a:lnSpc>
                <a:spcPct val="100000"/>
              </a:lnSpc>
              <a:spcBef>
                <a:spcPts val="100"/>
              </a:spcBef>
            </a:pPr>
            <a:r>
              <a:rPr dirty="0" sz="3600" spc="-40">
                <a:latin typeface="Lucida Sans Unicode"/>
                <a:cs typeface="Lucida Sans Unicode"/>
              </a:rPr>
              <a:t>Ангелекова</a:t>
            </a:r>
            <a:r>
              <a:rPr dirty="0" sz="3600" spc="-200">
                <a:latin typeface="Lucida Sans Unicode"/>
                <a:cs typeface="Lucida Sans Unicode"/>
              </a:rPr>
              <a:t> </a:t>
            </a:r>
            <a:r>
              <a:rPr dirty="0" sz="3600" spc="65">
                <a:latin typeface="Lucida Sans Unicode"/>
                <a:cs typeface="Lucida Sans Unicode"/>
              </a:rPr>
              <a:t>Жамиля</a:t>
            </a:r>
            <a:r>
              <a:rPr dirty="0" sz="3600" spc="-195">
                <a:latin typeface="Lucida Sans Unicode"/>
                <a:cs typeface="Lucida Sans Unicode"/>
              </a:rPr>
              <a:t> </a:t>
            </a:r>
            <a:r>
              <a:rPr dirty="0" sz="3600" spc="-10">
                <a:latin typeface="Lucida Sans Unicode"/>
                <a:cs typeface="Lucida Sans Unicode"/>
              </a:rPr>
              <a:t>Калымбетовна</a:t>
            </a:r>
            <a:endParaRPr sz="3600">
              <a:latin typeface="Lucida Sans Unicode"/>
              <a:cs typeface="Lucida Sans Unicode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9749" y="1181176"/>
            <a:ext cx="4346994" cy="513899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268760" y="958801"/>
            <a:ext cx="6055995" cy="376936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90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04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Лауазымы:Бастауыш</a:t>
            </a:r>
            <a:r>
              <a:rPr dirty="0" sz="2800" spc="-10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сынып</a:t>
            </a:r>
            <a:r>
              <a:rPr dirty="0" sz="2800" spc="-1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мұғалімі</a:t>
            </a:r>
            <a:endParaRPr sz="28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994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04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Білімі:</a:t>
            </a:r>
            <a:r>
              <a:rPr dirty="0" sz="2800" spc="-1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Жоғары</a:t>
            </a:r>
            <a:endParaRPr sz="2800">
              <a:latin typeface="Times New Roman"/>
              <a:cs typeface="Times New Roman"/>
            </a:endParaRPr>
          </a:p>
          <a:p>
            <a:pPr marL="368300" marR="859790" indent="-343535">
              <a:lnSpc>
                <a:spcPct val="100000"/>
              </a:lnSpc>
              <a:spcBef>
                <a:spcPts val="994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89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Бітірген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оқу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орны:</a:t>
            </a:r>
            <a:r>
              <a:rPr dirty="0" sz="2800" spc="-85">
                <a:latin typeface="Times New Roman"/>
                <a:cs typeface="Times New Roman"/>
              </a:rPr>
              <a:t> </a:t>
            </a:r>
            <a:r>
              <a:rPr dirty="0" sz="2800" spc="-45">
                <a:latin typeface="Times New Roman"/>
                <a:cs typeface="Times New Roman"/>
              </a:rPr>
              <a:t>ОҚМУ,2001- </a:t>
            </a:r>
            <a:r>
              <a:rPr dirty="0" sz="2800" spc="-10">
                <a:latin typeface="Times New Roman"/>
                <a:cs typeface="Times New Roman"/>
              </a:rPr>
              <a:t>2005жж</a:t>
            </a:r>
            <a:endParaRPr sz="28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990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9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Сабақ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беретін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пәні:</a:t>
            </a:r>
            <a:r>
              <a:rPr dirty="0" sz="2800" spc="-9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Бастауыш</a:t>
            </a:r>
            <a:r>
              <a:rPr dirty="0" sz="2800" spc="-9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сынып</a:t>
            </a:r>
            <a:endParaRPr sz="28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990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52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Санаты:Педагог-</a:t>
            </a:r>
            <a:r>
              <a:rPr dirty="0" sz="2800" spc="-10">
                <a:latin typeface="Times New Roman"/>
                <a:cs typeface="Times New Roman"/>
              </a:rPr>
              <a:t>Зерттеуші</a:t>
            </a:r>
            <a:endParaRPr sz="28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994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2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Педагогикалық</a:t>
            </a:r>
            <a:r>
              <a:rPr dirty="0" sz="2800" spc="-1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стажы:30</a:t>
            </a:r>
            <a:r>
              <a:rPr dirty="0" sz="2800" spc="-114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7019" y="642505"/>
            <a:ext cx="68427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latin typeface="Lucida Sans Unicode"/>
                <a:cs typeface="Lucida Sans Unicode"/>
              </a:rPr>
              <a:t>Бакирова</a:t>
            </a:r>
            <a:r>
              <a:rPr dirty="0" sz="3600" spc="-114">
                <a:latin typeface="Lucida Sans Unicode"/>
                <a:cs typeface="Lucida Sans Unicode"/>
              </a:rPr>
              <a:t> </a:t>
            </a:r>
            <a:r>
              <a:rPr dirty="0" sz="3600" spc="-40">
                <a:latin typeface="Lucida Sans Unicode"/>
                <a:cs typeface="Lucida Sans Unicode"/>
              </a:rPr>
              <a:t>Нафиса</a:t>
            </a:r>
            <a:r>
              <a:rPr dirty="0" sz="3600" spc="-110">
                <a:latin typeface="Lucida Sans Unicode"/>
                <a:cs typeface="Lucida Sans Unicode"/>
              </a:rPr>
              <a:t> </a:t>
            </a:r>
            <a:r>
              <a:rPr dirty="0" sz="3600" spc="-10">
                <a:latin typeface="Lucida Sans Unicode"/>
                <a:cs typeface="Lucida Sans Unicode"/>
              </a:rPr>
              <a:t>Мухтаровна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68785" y="2191220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11863" y="2066645"/>
            <a:ext cx="3665854" cy="3256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300"/>
              </a:lnSpc>
              <a:spcBef>
                <a:spcPts val="100"/>
              </a:spcBef>
            </a:pP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Лауазымы:Бастауыш</a:t>
            </a:r>
            <a:r>
              <a:rPr dirty="0" sz="18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сынып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мұғалімі Білімі:Жоғары</a:t>
            </a:r>
            <a:endParaRPr sz="1800">
              <a:latin typeface="Times New Roman"/>
              <a:cs typeface="Times New Roman"/>
            </a:endParaRPr>
          </a:p>
          <a:p>
            <a:pPr marL="12700" marR="225425">
              <a:lnSpc>
                <a:spcPct val="100000"/>
              </a:lnSpc>
              <a:spcBef>
                <a:spcPts val="10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Бітірген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оқу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орны:Халықаралық-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Оңтүстік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педагогикалық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Университеті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1999-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2002ж</a:t>
            </a:r>
            <a:endParaRPr sz="1800">
              <a:latin typeface="Times New Roman"/>
              <a:cs typeface="Times New Roman"/>
            </a:endParaRPr>
          </a:p>
          <a:p>
            <a:pPr marL="12700" marR="79375">
              <a:lnSpc>
                <a:spcPct val="100000"/>
              </a:lnSpc>
              <a:spcBef>
                <a:spcPts val="10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Сабақ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беретін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пәні:Бастауыш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сынып пәндері</a:t>
            </a:r>
            <a:endParaRPr sz="1800">
              <a:latin typeface="Times New Roman"/>
              <a:cs typeface="Times New Roman"/>
            </a:endParaRPr>
          </a:p>
          <a:p>
            <a:pPr marL="12700" marR="92710">
              <a:lnSpc>
                <a:spcPct val="146300"/>
              </a:lnSpc>
            </a:pP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Санаты:Педагог-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Зерттеуші Педагогикалық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еңбек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өтілі:30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жыл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68785" y="2592616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68785" y="299402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68785" y="3944061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68785" y="461977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68785" y="5021186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391" y="1576450"/>
            <a:ext cx="3420719" cy="471347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8455" y="63258"/>
            <a:ext cx="1806575" cy="4527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20">
                <a:solidFill>
                  <a:srgbClr val="006FBF"/>
                </a:solidFill>
              </a:rPr>
              <a:t>Жетістіктер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78384" y="556600"/>
            <a:ext cx="11076305" cy="2809875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64465">
              <a:lnSpc>
                <a:spcPct val="100000"/>
              </a:lnSpc>
              <a:spcBef>
                <a:spcPts val="900"/>
              </a:spcBef>
              <a:tabLst>
                <a:tab pos="7894955" algn="l"/>
              </a:tabLst>
            </a:pPr>
            <a:r>
              <a:rPr dirty="0" sz="2400">
                <a:latin typeface="Times New Roman"/>
                <a:cs typeface="Times New Roman"/>
              </a:rPr>
              <a:t>Үздік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ұстаз-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Calibri"/>
                <a:cs typeface="Calibri"/>
              </a:rPr>
              <a:t>«</a:t>
            </a:r>
            <a:r>
              <a:rPr dirty="0" sz="2400">
                <a:latin typeface="Times New Roman"/>
                <a:cs typeface="Times New Roman"/>
              </a:rPr>
              <a:t>Ғылым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және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Ағарту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академиясы</a:t>
            </a:r>
            <a:r>
              <a:rPr dirty="0" sz="2400">
                <a:latin typeface="Calibri"/>
                <a:cs typeface="Calibri"/>
              </a:rPr>
              <a:t>»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>
                <a:latin typeface="Times New Roman"/>
                <a:cs typeface="Times New Roman"/>
              </a:rPr>
              <a:t>	2022 </a:t>
            </a:r>
            <a:r>
              <a:rPr dirty="0" sz="2400" spc="-20">
                <a:latin typeface="Times New Roman"/>
                <a:cs typeface="Times New Roman"/>
              </a:rPr>
              <a:t>№239</a:t>
            </a:r>
            <a:endParaRPr sz="2400">
              <a:latin typeface="Times New Roman"/>
              <a:cs typeface="Times New Roman"/>
            </a:endParaRPr>
          </a:p>
          <a:p>
            <a:pPr marL="164465" marR="140970" indent="50800">
              <a:lnSpc>
                <a:spcPct val="105600"/>
              </a:lnSpc>
              <a:spcBef>
                <a:spcPts val="635"/>
              </a:spcBef>
            </a:pPr>
            <a:r>
              <a:rPr dirty="0" sz="2400">
                <a:latin typeface="Times New Roman"/>
                <a:cs typeface="Times New Roman"/>
              </a:rPr>
              <a:t>Алғыс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-35">
                <a:latin typeface="Times New Roman"/>
                <a:cs typeface="Times New Roman"/>
              </a:rPr>
              <a:t>хат-</a:t>
            </a:r>
            <a:r>
              <a:rPr dirty="0" sz="2400">
                <a:latin typeface="Calibri"/>
                <a:cs typeface="Calibri"/>
              </a:rPr>
              <a:t>«</a:t>
            </a:r>
            <a:r>
              <a:rPr dirty="0" sz="2400">
                <a:latin typeface="Times New Roman"/>
                <a:cs typeface="Times New Roman"/>
              </a:rPr>
              <a:t>Самұрық</a:t>
            </a:r>
            <a:r>
              <a:rPr dirty="0" sz="2400">
                <a:latin typeface="Calibri"/>
                <a:cs typeface="Calibri"/>
              </a:rPr>
              <a:t>»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зияткерлік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олимпиадасының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жеңімпаздары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үшін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2023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№22 </a:t>
            </a:r>
            <a:r>
              <a:rPr dirty="0" sz="2400">
                <a:latin typeface="Times New Roman"/>
                <a:cs typeface="Times New Roman"/>
              </a:rPr>
              <a:t>Алғыс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хат-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Самұрық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2022-2023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№3657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Диплом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дәрежелі</a:t>
            </a:r>
            <a:endParaRPr sz="2400">
              <a:latin typeface="Times New Roman"/>
              <a:cs typeface="Times New Roman"/>
            </a:endParaRPr>
          </a:p>
          <a:p>
            <a:pPr marL="241300" marR="5080" indent="-76835">
              <a:lnSpc>
                <a:spcPct val="100000"/>
              </a:lnSpc>
            </a:pPr>
            <a:r>
              <a:rPr dirty="0" sz="2400" spc="-10">
                <a:latin typeface="Times New Roman"/>
                <a:cs typeface="Times New Roman"/>
              </a:rPr>
              <a:t>Сертификат-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Назарбаев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Зияткерлік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мектептері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10.02.2023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№40f14ff92 </a:t>
            </a:r>
            <a:r>
              <a:rPr dirty="0" sz="2400">
                <a:latin typeface="Times New Roman"/>
                <a:cs typeface="Times New Roman"/>
              </a:rPr>
              <a:t>Алғыс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40">
                <a:latin typeface="Times New Roman"/>
                <a:cs typeface="Times New Roman"/>
              </a:rPr>
              <a:t>хат-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қаласы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білім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басқармасының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әдістемелік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орталығы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10.02.2023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№239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Алғыс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хат-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Calibri"/>
                <a:cs typeface="Calibri"/>
              </a:rPr>
              <a:t>«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қаласы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білім,спорт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және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бюджеттік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мекеме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қызметкерлерінің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8384" y="3340341"/>
            <a:ext cx="260667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жергілікті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кәсіптік </a:t>
            </a:r>
            <a:r>
              <a:rPr dirty="0" sz="2400">
                <a:latin typeface="Times New Roman"/>
                <a:cs typeface="Times New Roman"/>
              </a:rPr>
              <a:t>қоғамдық</a:t>
            </a:r>
            <a:r>
              <a:rPr dirty="0" sz="2400" spc="-14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бірлестігі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867228" y="3340341"/>
            <a:ext cx="367792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imes New Roman"/>
                <a:cs typeface="Times New Roman"/>
              </a:rPr>
              <a:t>одағы</a:t>
            </a:r>
            <a:r>
              <a:rPr dirty="0" sz="2400" spc="-10">
                <a:latin typeface="Calibri"/>
                <a:cs typeface="Calibri"/>
              </a:rPr>
              <a:t>»</a:t>
            </a:r>
            <a:endParaRPr sz="2400">
              <a:latin typeface="Calibri"/>
              <a:cs typeface="Calibri"/>
            </a:endParaRPr>
          </a:p>
          <a:p>
            <a:pPr marL="261620">
              <a:lnSpc>
                <a:spcPct val="100000"/>
              </a:lnSpc>
              <a:tabLst>
                <a:tab pos="2763520" algn="l"/>
              </a:tabLst>
            </a:pPr>
            <a:r>
              <a:rPr dirty="0" sz="2400" spc="-10">
                <a:latin typeface="Times New Roman"/>
                <a:cs typeface="Times New Roman"/>
              </a:rPr>
              <a:t>Шымкент-</a:t>
            </a:r>
            <a:r>
              <a:rPr dirty="0" sz="2400" spc="-10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2023ж</a:t>
            </a:r>
            <a:r>
              <a:rPr dirty="0" sz="2400">
                <a:latin typeface="Times New Roman"/>
                <a:cs typeface="Times New Roman"/>
              </a:rPr>
              <a:t>	</a:t>
            </a:r>
            <a:r>
              <a:rPr dirty="0" sz="2400" spc="-10">
                <a:latin typeface="Times New Roman"/>
                <a:cs typeface="Times New Roman"/>
              </a:rPr>
              <a:t>№1094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8384" y="4071861"/>
            <a:ext cx="11045190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540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latin typeface="Times New Roman"/>
                <a:cs typeface="Times New Roman"/>
              </a:rPr>
              <a:t>Сертификат-</a:t>
            </a:r>
            <a:r>
              <a:rPr dirty="0" sz="2400" spc="-10">
                <a:latin typeface="Calibri"/>
                <a:cs typeface="Calibri"/>
              </a:rPr>
              <a:t>«</a:t>
            </a:r>
            <a:r>
              <a:rPr dirty="0" sz="2400" spc="-10">
                <a:latin typeface="Times New Roman"/>
                <a:cs typeface="Times New Roman"/>
              </a:rPr>
              <a:t>Педагогикалық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жаңалықтар</a:t>
            </a:r>
            <a:r>
              <a:rPr dirty="0" sz="2400">
                <a:latin typeface="Calibri"/>
                <a:cs typeface="Calibri"/>
              </a:rPr>
              <a:t>»</a:t>
            </a:r>
            <a:r>
              <a:rPr dirty="0" sz="2400" spc="10">
                <a:latin typeface="Calibri"/>
                <a:cs typeface="Calibri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журнал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қаласы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2023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№5065 </a:t>
            </a:r>
            <a:r>
              <a:rPr dirty="0" sz="2400">
                <a:latin typeface="Times New Roman"/>
                <a:cs typeface="Times New Roman"/>
              </a:rPr>
              <a:t>Мадақтама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-</a:t>
            </a:r>
            <a:r>
              <a:rPr dirty="0" sz="2400" spc="-10">
                <a:latin typeface="Times New Roman"/>
                <a:cs typeface="Times New Roman"/>
              </a:rPr>
              <a:t>Республикалық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ғылыми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Calibri"/>
                <a:cs typeface="Calibri"/>
              </a:rPr>
              <a:t>–</a:t>
            </a:r>
            <a:r>
              <a:rPr dirty="0" sz="2400">
                <a:latin typeface="Times New Roman"/>
                <a:cs typeface="Times New Roman"/>
              </a:rPr>
              <a:t>әдістемелік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журналы</a:t>
            </a:r>
            <a:r>
              <a:rPr dirty="0" sz="2400" spc="-20">
                <a:latin typeface="Calibri"/>
                <a:cs typeface="Calibri"/>
              </a:rPr>
              <a:t>«</a:t>
            </a:r>
            <a:r>
              <a:rPr dirty="0" sz="2400" spc="-20">
                <a:latin typeface="Times New Roman"/>
                <a:cs typeface="Times New Roman"/>
              </a:rPr>
              <a:t>Педагогика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шеберлік</a:t>
            </a:r>
            <a:r>
              <a:rPr dirty="0" sz="2400" spc="-10">
                <a:latin typeface="Calibri"/>
                <a:cs typeface="Calibri"/>
              </a:rPr>
              <a:t>»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қаласы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2023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№206(12)</a:t>
            </a:r>
            <a:endParaRPr sz="2400">
              <a:latin typeface="Times New Roman"/>
              <a:cs typeface="Times New Roman"/>
            </a:endParaRPr>
          </a:p>
          <a:p>
            <a:pPr marL="12700" marR="5080" indent="151765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Алғыс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хат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-</a:t>
            </a:r>
            <a:r>
              <a:rPr dirty="0" sz="2400" spc="-10">
                <a:latin typeface="Times New Roman"/>
                <a:cs typeface="Times New Roman"/>
              </a:rPr>
              <a:t>Республикалық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ғылыми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Calibri"/>
                <a:cs typeface="Calibri"/>
              </a:rPr>
              <a:t>–</a:t>
            </a:r>
            <a:r>
              <a:rPr dirty="0" sz="2400">
                <a:latin typeface="Times New Roman"/>
                <a:cs typeface="Times New Roman"/>
              </a:rPr>
              <a:t>әдістемеалік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журналы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Calibri"/>
                <a:cs typeface="Calibri"/>
              </a:rPr>
              <a:t>«</a:t>
            </a:r>
            <a:r>
              <a:rPr dirty="0" sz="2400" spc="-20">
                <a:latin typeface="Times New Roman"/>
                <a:cs typeface="Times New Roman"/>
              </a:rPr>
              <a:t>Педагогика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шеберлік</a:t>
            </a:r>
            <a:r>
              <a:rPr dirty="0" sz="2400" spc="-10">
                <a:latin typeface="Calibri"/>
                <a:cs typeface="Calibri"/>
              </a:rPr>
              <a:t>» </a:t>
            </a:r>
            <a:r>
              <a:rPr dirty="0" sz="2400" spc="-10">
                <a:latin typeface="Times New Roman"/>
                <a:cs typeface="Times New Roman"/>
              </a:rPr>
              <a:t>Шымкент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қаласы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2023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№А2887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7744" y="14655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8299" y="578789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61377" y="581659"/>
            <a:ext cx="10480675" cy="18345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3830" algn="l"/>
              </a:tabLst>
            </a:pP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«Назарбаев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мектептері»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ДББҰ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педагогикалық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шеберлік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200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№030510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Халықаралық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«MODERN</a:t>
            </a:r>
            <a:r>
              <a:rPr dirty="0" sz="20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TEACHER»журналы</a:t>
            </a:r>
            <a:r>
              <a:rPr dirty="0" sz="200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№000947</a:t>
            </a:r>
            <a:endParaRPr sz="2000">
              <a:latin typeface="Times New Roman"/>
              <a:cs typeface="Times New Roman"/>
            </a:endParaRPr>
          </a:p>
          <a:p>
            <a:pPr marL="12700" marR="356235">
              <a:lnSpc>
                <a:spcPct val="105000"/>
              </a:lnSpc>
              <a:spcBef>
                <a:spcPts val="1005"/>
              </a:spcBef>
              <a:tabLst>
                <a:tab pos="804037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«Мұғалімдер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күні»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Директор</a:t>
            </a:r>
            <a:r>
              <a:rPr dirty="0" sz="20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М.Медетбекова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№238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8299" y="1315707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8299" y="176282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8299" y="263150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61377" y="2634373"/>
            <a:ext cx="1009777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Мадақтама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басқармасы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Басқарма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басшысы: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Ж.Тажиева</a:t>
            </a:r>
            <a:r>
              <a:rPr dirty="0" sz="200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№2694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8299" y="318014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1377" y="3183013"/>
            <a:ext cx="10651490" cy="9709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 spc="3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«Өрлеу»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Түркістан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2000" spc="3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Л.Т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Искакова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2023</a:t>
            </a:r>
            <a:r>
              <a:rPr dirty="0" sz="200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№268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8299" y="436886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61377" y="4371733"/>
            <a:ext cx="1092835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  <a:tabLst>
                <a:tab pos="1132840" algn="l"/>
              </a:tabLst>
            </a:pP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«UZDIK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USTAZ»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Директор:Даукенова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А.Д</a:t>
            </a:r>
            <a:r>
              <a:rPr dirty="0" sz="20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№928(04)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8299" y="5237543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1377" y="5240413"/>
            <a:ext cx="10849610" cy="9709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  <a:tabLst>
                <a:tab pos="1761489" algn="l"/>
              </a:tabLst>
            </a:pP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«ТURKISTAN</a:t>
            </a:r>
            <a:r>
              <a:rPr dirty="0" sz="2000" spc="3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USTAZY»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«Бастауыш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сыныптарда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ақпарттық-коммуникациялық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технологияларды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қолдану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ерекшеліктері»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Е.А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Тастанов</a:t>
            </a:r>
            <a:r>
              <a:rPr dirty="0" sz="20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№929(04)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24700" y="35845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6489" rIns="0" bIns="0" rtlCol="0" vert="horz">
            <a:spAutoFit/>
          </a:bodyPr>
          <a:lstStyle/>
          <a:p>
            <a:pPr marL="2413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</a:rPr>
              <a:t>Диплом</a:t>
            </a:r>
            <a:r>
              <a:rPr dirty="0" sz="1800" spc="-4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-</a:t>
            </a:r>
            <a:r>
              <a:rPr dirty="0" sz="1800" spc="-40">
                <a:solidFill>
                  <a:srgbClr val="3F3F3F"/>
                </a:solidFill>
              </a:rPr>
              <a:t> </a:t>
            </a:r>
            <a:r>
              <a:rPr dirty="0" sz="1800" spc="-20">
                <a:solidFill>
                  <a:srgbClr val="3F3F3F"/>
                </a:solidFill>
              </a:rPr>
              <a:t>Педстарт.</a:t>
            </a:r>
            <a:r>
              <a:rPr dirty="0" sz="1800" spc="-40">
                <a:solidFill>
                  <a:srgbClr val="3F3F3F"/>
                </a:solidFill>
              </a:rPr>
              <a:t> </a:t>
            </a:r>
            <a:r>
              <a:rPr dirty="0" sz="1800" spc="-10">
                <a:solidFill>
                  <a:srgbClr val="3F3F3F"/>
                </a:solidFill>
              </a:rPr>
              <a:t>Педагогтарға</a:t>
            </a:r>
            <a:r>
              <a:rPr dirty="0" sz="1800" spc="-35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арналған</a:t>
            </a:r>
            <a:r>
              <a:rPr dirty="0" sz="1800" spc="375">
                <a:solidFill>
                  <a:srgbClr val="3F3F3F"/>
                </a:solidFill>
              </a:rPr>
              <a:t> </a:t>
            </a:r>
            <a:r>
              <a:rPr dirty="0" sz="1800" spc="-10">
                <a:solidFill>
                  <a:srgbClr val="3F3F3F"/>
                </a:solidFill>
              </a:rPr>
              <a:t>республикалық</a:t>
            </a:r>
            <a:r>
              <a:rPr dirty="0" sz="1800" spc="-35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олимпиаданың</a:t>
            </a:r>
            <a:r>
              <a:rPr dirty="0" sz="1800" spc="-35">
                <a:solidFill>
                  <a:srgbClr val="3F3F3F"/>
                </a:solidFill>
              </a:rPr>
              <a:t> </a:t>
            </a:r>
            <a:r>
              <a:rPr dirty="0" sz="1800" spc="-10">
                <a:solidFill>
                  <a:srgbClr val="3F3F3F"/>
                </a:solidFill>
              </a:rPr>
              <a:t>жеңімпазы</a:t>
            </a:r>
            <a:r>
              <a:rPr dirty="0" sz="1800" spc="-4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1</a:t>
            </a:r>
            <a:r>
              <a:rPr dirty="0" sz="1800" spc="-4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Орын</a:t>
            </a:r>
            <a:r>
              <a:rPr dirty="0" sz="1800" spc="380">
                <a:solidFill>
                  <a:srgbClr val="3F3F3F"/>
                </a:solidFill>
              </a:rPr>
              <a:t> </a:t>
            </a:r>
            <a:r>
              <a:rPr dirty="0" sz="1800" spc="-10">
                <a:solidFill>
                  <a:srgbClr val="3F3F3F"/>
                </a:solidFill>
              </a:rPr>
              <a:t>«Кәсіби құзыреттілік:бастауыш</a:t>
            </a:r>
            <a:r>
              <a:rPr dirty="0" sz="1800" spc="-5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сыныптардың</a:t>
            </a:r>
            <a:r>
              <a:rPr dirty="0" sz="1800" spc="-5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мұғалімі»</a:t>
            </a:r>
            <a:r>
              <a:rPr dirty="0" sz="1800" spc="-55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Астана</a:t>
            </a:r>
            <a:r>
              <a:rPr dirty="0" sz="1800" spc="-50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қаласы</a:t>
            </a:r>
            <a:r>
              <a:rPr dirty="0" sz="1800" spc="-55">
                <a:solidFill>
                  <a:srgbClr val="3F3F3F"/>
                </a:solidFill>
              </a:rPr>
              <a:t> </a:t>
            </a:r>
            <a:r>
              <a:rPr dirty="0" sz="1800">
                <a:solidFill>
                  <a:srgbClr val="3F3F3F"/>
                </a:solidFill>
              </a:rPr>
              <a:t>28.04.2024</a:t>
            </a:r>
            <a:r>
              <a:rPr dirty="0" sz="1800" spc="400">
                <a:solidFill>
                  <a:srgbClr val="3F3F3F"/>
                </a:solidFill>
              </a:rPr>
              <a:t> </a:t>
            </a:r>
            <a:r>
              <a:rPr dirty="0" sz="1800" spc="-10">
                <a:solidFill>
                  <a:srgbClr val="3F3F3F"/>
                </a:solidFill>
              </a:rPr>
              <a:t>№4060</a:t>
            </a:r>
            <a:endParaRPr sz="1800"/>
          </a:p>
        </p:txBody>
      </p:sp>
      <p:sp>
        <p:nvSpPr>
          <p:cNvPr id="4" name="object 4" descr=""/>
          <p:cNvSpPr txBox="1"/>
          <p:nvPr/>
        </p:nvSpPr>
        <p:spPr>
          <a:xfrm>
            <a:off x="424700" y="1163066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67778" y="1165580"/>
            <a:ext cx="10918825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Мадақтама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«Өрлеу»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1800" spc="3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Л.Т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Искакова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4700" y="1967662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7778" y="1970176"/>
            <a:ext cx="9979660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Диплом-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Педстарт.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Педагогтарға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арналған</a:t>
            </a:r>
            <a:r>
              <a:rPr dirty="0" sz="1800" spc="3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олимпиаданың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жеңімпазы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1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Орын</a:t>
            </a:r>
            <a:r>
              <a:rPr dirty="0" sz="1800" spc="3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«Кәсіби құзыреттілік:бастауыш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сыныптардың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мұғалімі»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4700" y="2772257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67778" y="2774784"/>
            <a:ext cx="10803890" cy="5880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Мадақтама-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«Өрлеу»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БАҰО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АҚ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Түркістан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облысы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және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институт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филиалы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1800" spc="3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Л.Т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Искакова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№171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4700" y="3576866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67778" y="3579380"/>
            <a:ext cx="11038840" cy="87630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0"/>
              </a:spcBef>
            </a:pP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«Қазақстан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министірлігінің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беру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комитеті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РММ»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«Bilimge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Orleu»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«Үздіксіз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кәсіптік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берудегі</a:t>
            </a:r>
            <a:r>
              <a:rPr dirty="0" sz="1800" spc="3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18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жаңашыл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оқыту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әдістері»</a:t>
            </a:r>
            <a:r>
              <a:rPr dirty="0" sz="18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Амандыкова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С.Х07.04.2024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№000938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4700" y="4669459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67778" y="4671974"/>
            <a:ext cx="11014710" cy="58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«Мақатаев</a:t>
            </a:r>
            <a:r>
              <a:rPr dirty="0" sz="18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18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конкурсы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«Мың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бала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3F3F3F"/>
                </a:solidFill>
                <a:latin typeface="Times New Roman"/>
                <a:cs typeface="Times New Roman"/>
              </a:rPr>
              <a:t>Қожабекова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Г.БАстана</a:t>
            </a:r>
            <a:r>
              <a:rPr dirty="0" sz="18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</a:t>
            </a:r>
            <a:r>
              <a:rPr dirty="0" sz="180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03.04.2025</a:t>
            </a:r>
            <a:r>
              <a:rPr dirty="0" sz="18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MOJ-033608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4700" y="5474055"/>
            <a:ext cx="195580" cy="2451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60">
                <a:solidFill>
                  <a:srgbClr val="4D66C7"/>
                </a:solidFill>
                <a:latin typeface="Segoe UI Symbol"/>
                <a:cs typeface="Segoe UI Symbol"/>
              </a:rPr>
              <a:t></a:t>
            </a:r>
            <a:endParaRPr sz="1450">
              <a:latin typeface="Segoe UI Symbol"/>
              <a:cs typeface="Segoe UI Symbo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7778" y="5476582"/>
            <a:ext cx="10157460" cy="58801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85"/>
              </a:spcBef>
            </a:pP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Құрмет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грамотасы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басқармасының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18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орталығы</a:t>
            </a:r>
            <a:r>
              <a:rPr dirty="0" sz="1800" spc="3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Директор</a:t>
            </a:r>
            <a:r>
              <a:rPr dirty="0" sz="18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3F3F3F"/>
                </a:solidFill>
                <a:latin typeface="Times New Roman"/>
                <a:cs typeface="Times New Roman"/>
              </a:rPr>
              <a:t>Б.Умарова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180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18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r>
              <a:rPr dirty="0" sz="1800" spc="-20">
                <a:solidFill>
                  <a:srgbClr val="3F3F3F"/>
                </a:solidFill>
                <a:latin typeface="Times New Roman"/>
                <a:cs typeface="Times New Roman"/>
              </a:rPr>
              <a:t> №127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3638" y="942124"/>
            <a:ext cx="4421149" cy="572147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3775" y="112217"/>
            <a:ext cx="70116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Дүйсенбаева</a:t>
            </a:r>
            <a:r>
              <a:rPr dirty="0" sz="3600" spc="-150"/>
              <a:t> </a:t>
            </a:r>
            <a:r>
              <a:rPr dirty="0" sz="3600"/>
              <a:t>Ардақ</a:t>
            </a:r>
            <a:r>
              <a:rPr dirty="0" sz="3600" spc="-145"/>
              <a:t> </a:t>
            </a:r>
            <a:r>
              <a:rPr dirty="0" sz="3600" spc="-10"/>
              <a:t>Жаркинбековна</a:t>
            </a:r>
            <a:endParaRPr sz="3600"/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160010" marR="974725" indent="-343535">
              <a:lnSpc>
                <a:spcPct val="100000"/>
              </a:lnSpc>
              <a:spcBef>
                <a:spcPts val="100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9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25"/>
              <a:t>Лауазымы:Бастауыш</a:t>
            </a:r>
            <a:r>
              <a:rPr dirty="0" sz="2800" spc="-95"/>
              <a:t> </a:t>
            </a:r>
            <a:r>
              <a:rPr dirty="0" sz="2800" spc="-10"/>
              <a:t>сынып мұғалімі</a:t>
            </a:r>
            <a:endParaRPr sz="2800">
              <a:latin typeface="Segoe UI Symbol"/>
              <a:cs typeface="Segoe UI Symbol"/>
            </a:endParaRPr>
          </a:p>
          <a:p>
            <a:pPr marL="4817110">
              <a:lnSpc>
                <a:spcPct val="100000"/>
              </a:lnSpc>
              <a:spcBef>
                <a:spcPts val="985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04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/>
              <a:t>Білімі:</a:t>
            </a:r>
            <a:r>
              <a:rPr dirty="0" sz="2800" spc="-100"/>
              <a:t> </a:t>
            </a:r>
            <a:r>
              <a:rPr dirty="0" sz="2800" spc="-10"/>
              <a:t>Жоғары</a:t>
            </a:r>
            <a:endParaRPr sz="2800">
              <a:latin typeface="Segoe UI Symbol"/>
              <a:cs typeface="Segoe UI Symbol"/>
            </a:endParaRPr>
          </a:p>
          <a:p>
            <a:pPr marL="5160010" marR="30480" indent="-343535">
              <a:lnSpc>
                <a:spcPct val="100000"/>
              </a:lnSpc>
              <a:spcBef>
                <a:spcPts val="994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04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/>
              <a:t>Бітірген</a:t>
            </a:r>
            <a:r>
              <a:rPr dirty="0" sz="2800" spc="-100"/>
              <a:t> </a:t>
            </a:r>
            <a:r>
              <a:rPr dirty="0" sz="2800"/>
              <a:t>оқу</a:t>
            </a:r>
            <a:r>
              <a:rPr dirty="0" sz="2800" spc="-100"/>
              <a:t> </a:t>
            </a:r>
            <a:r>
              <a:rPr dirty="0" sz="2800"/>
              <a:t>орны:</a:t>
            </a:r>
            <a:r>
              <a:rPr dirty="0" sz="2800" spc="-100"/>
              <a:t> </a:t>
            </a:r>
            <a:r>
              <a:rPr dirty="0" sz="2800" spc="-10"/>
              <a:t>Абай</a:t>
            </a:r>
            <a:r>
              <a:rPr dirty="0" sz="2800" spc="-100"/>
              <a:t> </a:t>
            </a:r>
            <a:r>
              <a:rPr dirty="0" sz="2800" spc="-10"/>
              <a:t>атындағы Алматы</a:t>
            </a:r>
            <a:r>
              <a:rPr dirty="0" sz="2800" spc="-150"/>
              <a:t> </a:t>
            </a:r>
            <a:r>
              <a:rPr dirty="0" sz="2800" spc="-10"/>
              <a:t>мем.университеті</a:t>
            </a:r>
            <a:endParaRPr sz="2800">
              <a:latin typeface="Segoe UI Symbol"/>
              <a:cs typeface="Segoe UI Symbol"/>
            </a:endParaRPr>
          </a:p>
          <a:p>
            <a:pPr marL="5160010" marR="712470" indent="-343535">
              <a:lnSpc>
                <a:spcPct val="100000"/>
              </a:lnSpc>
              <a:spcBef>
                <a:spcPts val="990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6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/>
              <a:t>Сабақ</a:t>
            </a:r>
            <a:r>
              <a:rPr dirty="0" sz="2800" spc="-75"/>
              <a:t> </a:t>
            </a:r>
            <a:r>
              <a:rPr dirty="0" sz="2800"/>
              <a:t>беретін</a:t>
            </a:r>
            <a:r>
              <a:rPr dirty="0" sz="2800" spc="-70"/>
              <a:t> </a:t>
            </a:r>
            <a:r>
              <a:rPr dirty="0" sz="2800"/>
              <a:t>пәні:</a:t>
            </a:r>
            <a:r>
              <a:rPr dirty="0" sz="2800" spc="-70"/>
              <a:t> </a:t>
            </a:r>
            <a:r>
              <a:rPr dirty="0" sz="2800" spc="-10"/>
              <a:t>Бастауыш сынып</a:t>
            </a:r>
            <a:endParaRPr sz="2800">
              <a:latin typeface="Segoe UI Symbol"/>
              <a:cs typeface="Segoe UI Symbol"/>
            </a:endParaRPr>
          </a:p>
          <a:p>
            <a:pPr marL="4817110">
              <a:lnSpc>
                <a:spcPct val="100000"/>
              </a:lnSpc>
              <a:spcBef>
                <a:spcPts val="985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3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30"/>
              <a:t>Санаты:Педагог-</a:t>
            </a:r>
            <a:r>
              <a:rPr dirty="0" sz="2800" spc="-10"/>
              <a:t>Сарапшы</a:t>
            </a:r>
            <a:endParaRPr sz="2800">
              <a:latin typeface="Segoe UI Symbol"/>
              <a:cs typeface="Segoe UI Symbol"/>
            </a:endParaRPr>
          </a:p>
          <a:p>
            <a:pPr marL="4817110">
              <a:lnSpc>
                <a:spcPct val="100000"/>
              </a:lnSpc>
              <a:spcBef>
                <a:spcPts val="994"/>
              </a:spcBef>
            </a:pPr>
            <a:r>
              <a:rPr dirty="0" baseline="15151" sz="330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5151" sz="3300" spc="-18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800" spc="-10"/>
              <a:t>Педагогикалық</a:t>
            </a:r>
            <a:r>
              <a:rPr dirty="0" sz="2800" spc="-155"/>
              <a:t> </a:t>
            </a:r>
            <a:r>
              <a:rPr dirty="0" sz="2800" spc="-10"/>
              <a:t>стажы:24жыл</a:t>
            </a:r>
            <a:endParaRPr sz="28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7744" y="14655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8299" y="59390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4D66C7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61377" y="596772"/>
            <a:ext cx="10151745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ақпараттық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–ғылыми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«Әдістемелік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қаласы,2024</a:t>
            </a:r>
            <a:r>
              <a:rPr dirty="0" sz="20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№859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8299" y="146258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61377" y="1465453"/>
            <a:ext cx="1015619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Диплом-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жоғары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М.Әуезов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.«Жастар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ғылымының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даму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векторлары»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қаласы,4.04.2024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8299" y="233126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61377" y="2334133"/>
            <a:ext cx="1072134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мәдениет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ақпарат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Ақберен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 танымдық-шығармашылық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«Мақатаев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27.02.2025</a:t>
            </a:r>
            <a:r>
              <a:rPr dirty="0" sz="2000" spc="3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AJB-011706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8299" y="319994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1377" y="3202813"/>
            <a:ext cx="10596245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  <a:tabLst>
                <a:tab pos="8122284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конкурсы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«Мың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бала»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«Абай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</a:t>
            </a:r>
            <a:r>
              <a:rPr dirty="0" sz="2000" spc="3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24.02.2025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AOJ-025550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8299" y="406862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61377" y="4071492"/>
            <a:ext cx="10723245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«конкурсы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«Мың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бала»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«Мағжан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00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09.01.2025</a:t>
            </a:r>
            <a:r>
              <a:rPr dirty="0" sz="2000" spc="3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MOJ-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021552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8299" y="493730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1377" y="4940173"/>
            <a:ext cx="10246995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 spc="409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ақпараттық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–ғылыми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«Ұлы-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Түлға»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қаласы,04.01.2025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№015598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18299" y="580598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61377" y="5808853"/>
            <a:ext cx="1018667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ақпараттық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–ғылыми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«Ұлы-Түлға»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қаласы,2025</a:t>
            </a:r>
            <a:r>
              <a:rPr dirty="0" sz="2000" spc="-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№0149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8299" y="59390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4D66C7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61377" y="596772"/>
            <a:ext cx="10336530" cy="650875"/>
          </a:xfrm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</a:rPr>
              <a:t>Мадақтама-</a:t>
            </a:r>
            <a:r>
              <a:rPr dirty="0" sz="2000" spc="-4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М.Әуезов</a:t>
            </a:r>
            <a:r>
              <a:rPr dirty="0" sz="2000" spc="-4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атындағы</a:t>
            </a:r>
            <a:r>
              <a:rPr dirty="0" sz="2000" spc="-4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университет</a:t>
            </a:r>
            <a:r>
              <a:rPr dirty="0" sz="2000" spc="405">
                <a:solidFill>
                  <a:srgbClr val="3F3F3F"/>
                </a:solidFill>
              </a:rPr>
              <a:t> </a:t>
            </a:r>
            <a:r>
              <a:rPr dirty="0" sz="2000" spc="-75">
                <a:solidFill>
                  <a:srgbClr val="3F3F3F"/>
                </a:solidFill>
              </a:rPr>
              <a:t>IT-</a:t>
            </a:r>
            <a:r>
              <a:rPr dirty="0" sz="2000" spc="-10">
                <a:solidFill>
                  <a:srgbClr val="3F3F3F"/>
                </a:solidFill>
              </a:rPr>
              <a:t>технология</a:t>
            </a:r>
            <a:r>
              <a:rPr dirty="0" sz="2000" spc="-4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құралдары</a:t>
            </a:r>
            <a:r>
              <a:rPr dirty="0" sz="2000" spc="-40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мен</a:t>
            </a:r>
            <a:r>
              <a:rPr dirty="0" sz="2000" spc="-4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жасанды</a:t>
            </a:r>
            <a:r>
              <a:rPr dirty="0" sz="2000" spc="-50">
                <a:solidFill>
                  <a:srgbClr val="3F3F3F"/>
                </a:solidFill>
              </a:rPr>
              <a:t> </a:t>
            </a:r>
            <a:r>
              <a:rPr dirty="0" sz="2000" spc="-10">
                <a:solidFill>
                  <a:srgbClr val="3F3F3F"/>
                </a:solidFill>
              </a:rPr>
              <a:t>интелект </a:t>
            </a:r>
            <a:r>
              <a:rPr dirty="0" sz="2000">
                <a:solidFill>
                  <a:srgbClr val="3F3F3F"/>
                </a:solidFill>
              </a:rPr>
              <a:t>мұғалімнің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кәсіби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қызметінде</a:t>
            </a:r>
            <a:r>
              <a:rPr dirty="0" sz="2000" spc="42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тәжірибие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алмасқаны</a:t>
            </a:r>
            <a:r>
              <a:rPr dirty="0" sz="2000" spc="-40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үшін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Шымкент</a:t>
            </a:r>
            <a:r>
              <a:rPr dirty="0" sz="2000" spc="40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2025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>
                <a:solidFill>
                  <a:srgbClr val="3F3F3F"/>
                </a:solidFill>
              </a:rPr>
              <a:t>№097</a:t>
            </a:r>
            <a:r>
              <a:rPr dirty="0" sz="2000" spc="-35">
                <a:solidFill>
                  <a:srgbClr val="3F3F3F"/>
                </a:solidFill>
              </a:rPr>
              <a:t> </a:t>
            </a:r>
            <a:r>
              <a:rPr dirty="0" sz="2000" spc="-20">
                <a:solidFill>
                  <a:srgbClr val="3F3F3F"/>
                </a:solidFill>
              </a:rPr>
              <a:t>РПИФ</a:t>
            </a:r>
            <a:endParaRPr sz="2000"/>
          </a:p>
        </p:txBody>
      </p:sp>
      <p:sp>
        <p:nvSpPr>
          <p:cNvPr id="4" name="object 4" descr=""/>
          <p:cNvSpPr txBox="1"/>
          <p:nvPr/>
        </p:nvSpPr>
        <p:spPr>
          <a:xfrm>
            <a:off x="518299" y="146258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4D66C7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61377" y="1465453"/>
            <a:ext cx="10940415" cy="9709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  <a:tabLst>
                <a:tab pos="1967864" algn="l"/>
                <a:tab pos="5663565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Диплом</a:t>
            </a:r>
            <a:r>
              <a:rPr dirty="0" sz="2000">
                <a:solidFill>
                  <a:srgbClr val="3F3F3F"/>
                </a:solidFill>
                <a:latin typeface="Calibri"/>
                <a:cs typeface="Calibri"/>
              </a:rPr>
              <a:t>-</a:t>
            </a:r>
            <a:r>
              <a:rPr dirty="0" sz="2000" spc="-5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1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орын-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М.Әуезов</a:t>
            </a:r>
            <a:r>
              <a:rPr dirty="0" sz="20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атындағы</a:t>
            </a:r>
            <a:r>
              <a:rPr dirty="0" sz="20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университет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75">
                <a:solidFill>
                  <a:srgbClr val="3F3F3F"/>
                </a:solidFill>
                <a:latin typeface="Times New Roman"/>
                <a:cs typeface="Times New Roman"/>
              </a:rPr>
              <a:t>IT-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технология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құралдары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мен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жасанды</a:t>
            </a:r>
            <a:r>
              <a:rPr dirty="0" sz="200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интелект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мұғалімнің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кәсіби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қызметінде</a:t>
            </a:r>
            <a:r>
              <a:rPr dirty="0" sz="2000" spc="3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жаңашыл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идеясын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баяндап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үздік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нәтиже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көрсеткені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үшін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2025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№097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РПИФ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8299" y="2651302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61377" y="2654172"/>
            <a:ext cx="10375900" cy="14179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114300">
              <a:lnSpc>
                <a:spcPts val="2520"/>
              </a:lnSpc>
              <a:spcBef>
                <a:spcPts val="85"/>
              </a:spcBef>
              <a:tabLst>
                <a:tab pos="147320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ақпараттық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–ғылыми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«Әдістемелік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 қаласы,2024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№859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5000"/>
              </a:lnSpc>
              <a:spcBef>
                <a:spcPts val="894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Диплом</a:t>
            </a:r>
            <a:r>
              <a:rPr dirty="0" sz="2000" spc="3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1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дәрежелі-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ғылым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жоғары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білім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 қаласы,4.04.2024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8299" y="3418458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8299" y="4287139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1377" y="4290009"/>
            <a:ext cx="1074547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  <a:tabLst>
                <a:tab pos="1242060" algn="l"/>
              </a:tabLst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3F3F3F"/>
                </a:solidFill>
                <a:latin typeface="Times New Roman"/>
                <a:cs typeface="Times New Roman"/>
              </a:rPr>
              <a:t>хат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мәдениет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және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ақпарат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Ақберен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 танымдық-шығармашылық</a:t>
            </a:r>
            <a:r>
              <a:rPr dirty="0" sz="20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«Мақатаев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қаласы,27.02.2025</a:t>
            </a:r>
            <a:r>
              <a:rPr dirty="0" sz="20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AJB-011706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8299" y="5155819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61377" y="5158689"/>
            <a:ext cx="10723245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Республикасының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ағарту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министірлігі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«конкурсы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«Мың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бала»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зияткерлік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орталығы»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«Мағжан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оқулары»</a:t>
            </a:r>
            <a:r>
              <a:rPr dirty="0" sz="20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Алматы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қаласы,09.01.2025</a:t>
            </a:r>
            <a:r>
              <a:rPr dirty="0" sz="20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MOJ-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021552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8299" y="6024498"/>
            <a:ext cx="2146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endParaRPr sz="1600">
              <a:latin typeface="Segoe UI Symbol"/>
              <a:cs typeface="Segoe UI 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1377" y="6027369"/>
            <a:ext cx="11042650" cy="6508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80"/>
              </a:spcBef>
            </a:pP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Қазақстан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Республикасы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ақпараттық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–ғылыми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әдістемелік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00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3F3F3F"/>
                </a:solidFill>
                <a:latin typeface="Times New Roman"/>
                <a:cs typeface="Times New Roman"/>
              </a:rPr>
              <a:t>«Ұлы-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Түлға»</a:t>
            </a:r>
            <a:r>
              <a:rPr dirty="0" sz="20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Алматы </a:t>
            </a:r>
            <a:r>
              <a:rPr dirty="0" sz="2000">
                <a:solidFill>
                  <a:srgbClr val="3F3F3F"/>
                </a:solidFill>
                <a:latin typeface="Times New Roman"/>
                <a:cs typeface="Times New Roman"/>
              </a:rPr>
              <a:t>қаласы,04.01.2025</a:t>
            </a:r>
            <a:r>
              <a:rPr dirty="0" sz="20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3F3F3F"/>
                </a:solidFill>
                <a:latin typeface="Times New Roman"/>
                <a:cs typeface="Times New Roman"/>
              </a:rPr>
              <a:t>№015598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904" y="288975"/>
            <a:ext cx="84372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94075" algn="l"/>
              </a:tabLst>
            </a:pPr>
            <a:r>
              <a:rPr dirty="0" sz="3600" spc="-10">
                <a:latin typeface="Lucida Sans Unicode"/>
                <a:cs typeface="Lucida Sans Unicode"/>
              </a:rPr>
              <a:t>Керимжанова</a:t>
            </a:r>
            <a:r>
              <a:rPr dirty="0" sz="3600">
                <a:latin typeface="Lucida Sans Unicode"/>
                <a:cs typeface="Lucida Sans Unicode"/>
              </a:rPr>
              <a:t>	</a:t>
            </a:r>
            <a:r>
              <a:rPr dirty="0" sz="3600" spc="-75">
                <a:latin typeface="Lucida Sans Unicode"/>
                <a:cs typeface="Lucida Sans Unicode"/>
              </a:rPr>
              <a:t>Радагул</a:t>
            </a:r>
            <a:r>
              <a:rPr dirty="0" sz="3600" spc="-160">
                <a:latin typeface="Lucida Sans Unicode"/>
                <a:cs typeface="Lucida Sans Unicode"/>
              </a:rPr>
              <a:t> </a:t>
            </a:r>
            <a:r>
              <a:rPr dirty="0" sz="3600" spc="-10">
                <a:latin typeface="Lucida Sans Unicode"/>
                <a:cs typeface="Lucida Sans Unicode"/>
              </a:rPr>
              <a:t>Алимжановна</a:t>
            </a:r>
            <a:endParaRPr sz="3600">
              <a:latin typeface="Lucida Sans Unicode"/>
              <a:cs typeface="Lucida Sans Unicode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9439" y="1168209"/>
            <a:ext cx="3977627" cy="477323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039804" y="1200150"/>
            <a:ext cx="5074285" cy="4295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0" marR="318135" indent="-457200">
              <a:lnSpc>
                <a:spcPct val="100000"/>
              </a:lnSpc>
              <a:spcBef>
                <a:spcPts val="100"/>
              </a:spcBef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 spc="-25">
                <a:latin typeface="Times New Roman"/>
                <a:cs typeface="Times New Roman"/>
              </a:rPr>
              <a:t>Лауазымы:Бастауыш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сынып мұғалімі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>
                <a:latin typeface="Times New Roman"/>
                <a:cs typeface="Times New Roman"/>
              </a:rPr>
              <a:t>Білімі: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Жоғары</a:t>
            </a:r>
            <a:endParaRPr sz="2800">
              <a:latin typeface="Times New Roman"/>
              <a:cs typeface="Times New Roman"/>
            </a:endParaRPr>
          </a:p>
          <a:p>
            <a:pPr marL="482600" marR="527050" indent="-457200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>
                <a:latin typeface="Times New Roman"/>
                <a:cs typeface="Times New Roman"/>
              </a:rPr>
              <a:t>Бітірген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оқу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орны: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Мұхтар Ауезов</a:t>
            </a:r>
            <a:r>
              <a:rPr dirty="0" sz="2800" spc="-16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атындағы мем.университеті</a:t>
            </a:r>
            <a:endParaRPr sz="2800">
              <a:latin typeface="Times New Roman"/>
              <a:cs typeface="Times New Roman"/>
            </a:endParaRPr>
          </a:p>
          <a:p>
            <a:pPr marL="482600" marR="56515" indent="-457200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2600" algn="l"/>
              </a:tabLst>
            </a:pPr>
            <a:r>
              <a:rPr dirty="0" sz="2800">
                <a:latin typeface="Times New Roman"/>
                <a:cs typeface="Times New Roman"/>
              </a:rPr>
              <a:t>Сабақ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беретін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пәні: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Бастауыш сынып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spcBef>
                <a:spcPts val="5"/>
              </a:spcBef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>
                <a:latin typeface="Times New Roman"/>
                <a:cs typeface="Times New Roman"/>
              </a:rPr>
              <a:t>Санаты: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Педагог-</a:t>
            </a:r>
            <a:r>
              <a:rPr dirty="0" sz="2800" spc="-10">
                <a:latin typeface="Times New Roman"/>
                <a:cs typeface="Times New Roman"/>
              </a:rPr>
              <a:t>Зерттеуші</a:t>
            </a:r>
            <a:endParaRPr sz="2800">
              <a:latin typeface="Times New Roman"/>
              <a:cs typeface="Times New Roman"/>
            </a:endParaRPr>
          </a:p>
          <a:p>
            <a:pPr marL="481965" indent="-456565">
              <a:lnSpc>
                <a:spcPct val="100000"/>
              </a:lnSpc>
              <a:buClr>
                <a:srgbClr val="5ECAEE"/>
              </a:buClr>
              <a:buFont typeface="Segoe UI Symbol"/>
              <a:buChar char="➢"/>
              <a:tabLst>
                <a:tab pos="481965" algn="l"/>
              </a:tabLst>
            </a:pPr>
            <a:r>
              <a:rPr dirty="0" sz="2800" spc="-10">
                <a:latin typeface="Times New Roman"/>
                <a:cs typeface="Times New Roman"/>
              </a:rPr>
              <a:t>Педагогикалық</a:t>
            </a:r>
            <a:r>
              <a:rPr dirty="0" sz="2800" spc="-10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стажы:20</a:t>
            </a:r>
            <a:r>
              <a:rPr dirty="0" sz="2800" spc="-10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жыл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4059" y="33020"/>
            <a:ext cx="25584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latin typeface="Lucida Sans Unicode"/>
                <a:cs typeface="Lucida Sans Unicode"/>
              </a:rPr>
              <a:t>Жетістіктер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5599" y="829703"/>
            <a:ext cx="10661650" cy="5344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  <a:tabLst>
                <a:tab pos="1944370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9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Самұрық</a:t>
            </a:r>
            <a:r>
              <a:rPr dirty="0" sz="24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2022-2023</a:t>
            </a:r>
            <a:r>
              <a:rPr dirty="0" sz="240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№3657</a:t>
            </a:r>
            <a:r>
              <a:rPr dirty="0" sz="24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Диплом</a:t>
            </a:r>
            <a:r>
              <a:rPr dirty="0" sz="24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1</a:t>
            </a:r>
            <a:r>
              <a:rPr dirty="0" sz="240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дәрежелі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39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2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Аманат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партиясы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2025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№066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145"/>
              </a:spcBef>
              <a:tabLst>
                <a:tab pos="5542915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19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Ақсұңқар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2025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39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12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Мақатаев</a:t>
            </a:r>
            <a:r>
              <a:rPr dirty="0" sz="2400" spc="-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оқулары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2025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39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27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Алғыс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3F3F3F"/>
                </a:solidFill>
                <a:latin typeface="Times New Roman"/>
                <a:cs typeface="Times New Roman"/>
              </a:rPr>
              <a:t>хат-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400" spc="-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«Ұлы-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Тұлға»</a:t>
            </a:r>
            <a:r>
              <a:rPr dirty="0" sz="240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40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Шымкент04.01.202№015600</a:t>
            </a:r>
            <a:endParaRPr sz="2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945"/>
              </a:spcBef>
              <a:tabLst>
                <a:tab pos="4708525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494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«Өрлеу</a:t>
            </a:r>
            <a:r>
              <a:rPr dirty="0" sz="24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»</a:t>
            </a:r>
            <a:r>
              <a:rPr dirty="0" sz="240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21.06.2024</a:t>
            </a:r>
            <a:r>
              <a:rPr dirty="0" sz="240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№0844343</a:t>
            </a:r>
            <a:endParaRPr sz="2400">
              <a:latin typeface="Times New Roman"/>
              <a:cs typeface="Times New Roman"/>
            </a:endParaRPr>
          </a:p>
          <a:p>
            <a:pPr marL="368300" marR="394970" indent="-343535">
              <a:lnSpc>
                <a:spcPct val="104900"/>
              </a:lnSpc>
              <a:spcBef>
                <a:spcPts val="1800"/>
              </a:spcBef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90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«ТURKISTAN </a:t>
            </a:r>
            <a:r>
              <a:rPr dirty="0" sz="2400" spc="-30">
                <a:solidFill>
                  <a:srgbClr val="3F3F3F"/>
                </a:solidFill>
                <a:latin typeface="Times New Roman"/>
                <a:cs typeface="Times New Roman"/>
              </a:rPr>
              <a:t>USTAZY»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Е.А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Тастанов</a:t>
            </a:r>
            <a:r>
              <a:rPr dirty="0" sz="24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2025</a:t>
            </a:r>
            <a:r>
              <a:rPr dirty="0" sz="2400" spc="-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ТU-</a:t>
            </a:r>
            <a:r>
              <a:rPr dirty="0" sz="2400" spc="-25">
                <a:solidFill>
                  <a:srgbClr val="3F3F3F"/>
                </a:solidFill>
                <a:latin typeface="Times New Roman"/>
                <a:cs typeface="Times New Roman"/>
              </a:rPr>
              <a:t>852</a:t>
            </a:r>
            <a:endParaRPr sz="2400">
              <a:latin typeface="Times New Roman"/>
              <a:cs typeface="Times New Roman"/>
            </a:endParaRPr>
          </a:p>
          <a:p>
            <a:pPr marL="368300" marR="394970" indent="-343535">
              <a:lnSpc>
                <a:spcPct val="104900"/>
              </a:lnSpc>
              <a:spcBef>
                <a:spcPts val="1800"/>
              </a:spcBef>
              <a:tabLst>
                <a:tab pos="7407275" algn="l"/>
              </a:tabLst>
            </a:pPr>
            <a:r>
              <a:rPr dirty="0" baseline="14619" sz="2850">
                <a:solidFill>
                  <a:srgbClr val="5ECAEE"/>
                </a:solidFill>
                <a:latin typeface="Segoe UI Symbol"/>
                <a:cs typeface="Segoe UI Symbol"/>
              </a:rPr>
              <a:t></a:t>
            </a:r>
            <a:r>
              <a:rPr dirty="0" baseline="14619" sz="2850" spc="390">
                <a:solidFill>
                  <a:srgbClr val="5ECAEE"/>
                </a:solidFill>
                <a:latin typeface="Segoe UI Symbol"/>
                <a:cs typeface="Segoe UI Symbol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Сертификат-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Республикалық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ғылыми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–әдістемеалік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журналы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«ТURKISTAN </a:t>
            </a:r>
            <a:r>
              <a:rPr dirty="0" sz="2400" spc="-30">
                <a:solidFill>
                  <a:srgbClr val="3F3F3F"/>
                </a:solidFill>
                <a:latin typeface="Times New Roman"/>
                <a:cs typeface="Times New Roman"/>
              </a:rPr>
              <a:t>USTAZY»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Директор: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Е.А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Тастанов</a:t>
            </a:r>
            <a:r>
              <a:rPr dirty="0" sz="2400" spc="-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Шымкент</a:t>
            </a:r>
            <a:r>
              <a:rPr dirty="0" sz="2400" spc="-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3F3F3F"/>
                </a:solidFill>
                <a:latin typeface="Times New Roman"/>
                <a:cs typeface="Times New Roman"/>
              </a:rPr>
              <a:t>қаласы</a:t>
            </a:r>
            <a:r>
              <a:rPr dirty="0" sz="2400">
                <a:solidFill>
                  <a:srgbClr val="3F3F3F"/>
                </a:solidFill>
                <a:latin typeface="Times New Roman"/>
                <a:cs typeface="Times New Roman"/>
              </a:rPr>
              <a:t>	2025</a:t>
            </a:r>
            <a:r>
              <a:rPr dirty="0" sz="240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3F3F3F"/>
                </a:solidFill>
                <a:latin typeface="Times New Roman"/>
                <a:cs typeface="Times New Roman"/>
              </a:rPr>
              <a:t>ТU-</a:t>
            </a:r>
            <a:r>
              <a:rPr dirty="0" sz="2400" spc="-25">
                <a:solidFill>
                  <a:srgbClr val="3F3F3F"/>
                </a:solidFill>
                <a:latin typeface="Times New Roman"/>
                <a:cs typeface="Times New Roman"/>
              </a:rPr>
              <a:t>852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admiin</dc:creator>
  <dc:title>Презентация PowerPoint</dc:title>
  <dcterms:created xsi:type="dcterms:W3CDTF">2025-10-29T04:44:11Z</dcterms:created>
  <dcterms:modified xsi:type="dcterms:W3CDTF">2025-10-29T04:44:11Z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2025-10-28T00:00:00Z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24.8.2.1 (X86_64) / LibreOffice Community</vt:lpwstr>
  </property>
  <property fmtid="{D5CDD505-2E9C-101B-9397-08002B2CF9AE}" pid="5" name="LastSaved">
    <vt:filetime>2025-10-28T00:00:00Z</vt:filetime>
  </property>
</Properties>
</file>